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62" r:id="rId4"/>
    <p:sldId id="281" r:id="rId5"/>
    <p:sldId id="263" r:id="rId6"/>
    <p:sldId id="258" r:id="rId7"/>
    <p:sldId id="264" r:id="rId8"/>
    <p:sldId id="265" r:id="rId9"/>
    <p:sldId id="259" r:id="rId10"/>
    <p:sldId id="266" r:id="rId11"/>
    <p:sldId id="283" r:id="rId12"/>
    <p:sldId id="284" r:id="rId13"/>
    <p:sldId id="285" r:id="rId14"/>
    <p:sldId id="267" r:id="rId15"/>
    <p:sldId id="271" r:id="rId16"/>
    <p:sldId id="269" r:id="rId17"/>
    <p:sldId id="260" r:id="rId18"/>
    <p:sldId id="272" r:id="rId19"/>
    <p:sldId id="273" r:id="rId20"/>
    <p:sldId id="274" r:id="rId21"/>
    <p:sldId id="261" r:id="rId22"/>
    <p:sldId id="275" r:id="rId23"/>
    <p:sldId id="278" r:id="rId24"/>
    <p:sldId id="279" r:id="rId25"/>
    <p:sldId id="280" r:id="rId26"/>
  </p:sldIdLst>
  <p:sldSz cx="12192000" cy="6858000"/>
  <p:notesSz cx="6858000" cy="9144000"/>
  <p:embeddedFontLst>
    <p:embeddedFont>
      <p:font typeface="等线" panose="02010600030101010101" pitchFamily="2" charset="-122"/>
      <p:regular r:id="rId28"/>
      <p:bold r:id="rId29"/>
    </p:embeddedFont>
    <p:embeddedFont>
      <p:font typeface="华文楷体" panose="02010600040101010101" pitchFamily="2" charset="-122"/>
      <p:regular r:id="rId30"/>
    </p:embeddedFont>
    <p:embeddedFont>
      <p:font typeface="千图笔锋手写体" panose="00000500000000000000" pitchFamily="2" charset="-122"/>
      <p:regular r:id="rId31"/>
    </p:embeddedFont>
    <p:embeddedFont>
      <p:font typeface="思源黑体 CN" panose="020B0500000000000000" pitchFamily="34" charset="-122"/>
      <p:regular r:id="rId32"/>
      <p:bold r:id="rId33"/>
    </p:embeddedFont>
    <p:embeddedFont>
      <p:font typeface="思源黑体 CN Medium" panose="020B0600000000000000" pitchFamily="34" charset="-122"/>
      <p:regular r:id="rId34"/>
    </p:embeddedFont>
    <p:embeddedFont>
      <p:font typeface="思源黑体 CN Normal" panose="020B0400000000000000" pitchFamily="34" charset="-122"/>
      <p:regular r:id="rId35"/>
    </p:embeddedFont>
    <p:embeddedFont>
      <p:font typeface="Cambria Math" panose="02040503050406030204" pitchFamily="18" charset="0"/>
      <p:regular r:id="rId36"/>
    </p:embeddedFont>
    <p:embeddedFont>
      <p:font typeface="Noto Serif" panose="02020600060500020200" pitchFamily="18" charset="0"/>
      <p:regular r:id="rId3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EKRjnEKurudhPpR9qdodEw==" hashData="u94ywaJUo6KUCkttM17Hs6xG7r41Vd6is0ndVucwXEhu3zRHgQdImnfd02U/fPjf+jjB2PGH42Uc9A34D1MnQQ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21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71" d="100"/>
          <a:sy n="171" d="100"/>
        </p:scale>
        <p:origin x="322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B7AF51-4D7B-42C0-A12D-CE403E123F58}" type="datetimeFigureOut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1024A-3A12-4BB2-8FF3-127BAB6BD5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37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 dirty="0">
                <a:effectLst/>
                <a:latin typeface="Noto Serif" panose="02020600060500020200" pitchFamily="18" charset="0"/>
              </a:rPr>
              <a:t>以太坊无法知道某个地址是否是从公钥正确导出的，因为哈希算法具有不可逆性。</a:t>
            </a:r>
            <a:endParaRPr lang="en-US" altLang="zh-CN" b="0" i="0" dirty="0">
              <a:effectLst/>
              <a:latin typeface="Noto Serif" panose="02020600060500020200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1024A-3A12-4BB2-8FF3-127BAB6BD52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464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effectLst/>
              <a:latin typeface="Noto Serif" panose="02020600060500020200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1024A-3A12-4BB2-8FF3-127BAB6BD52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890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数字证书解决公钥的可信度问题；然后数字签名就可以顺利</a:t>
            </a:r>
            <a:r>
              <a:rPr lang="zh-CN" altLang="en-US"/>
              <a:t>进行；数字证书的签发过程使用的依然是数字签名的技术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1024A-3A12-4BB2-8FF3-127BAB6BD52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530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1024A-3A12-4BB2-8FF3-127BAB6BD52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867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73647"/>
            <a:ext cx="9144000" cy="2387600"/>
          </a:xfrm>
        </p:spPr>
        <p:txBody>
          <a:bodyPr anchor="b"/>
          <a:lstStyle>
            <a:lvl1pPr algn="ctr">
              <a:defRPr sz="60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5870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6D4F45-AE7E-51E2-C618-736353914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98779"/>
            <a:ext cx="9144000" cy="860441"/>
          </a:xfrm>
        </p:spPr>
        <p:txBody>
          <a:bodyPr anchor="b">
            <a:normAutofit/>
          </a:bodyPr>
          <a:lstStyle>
            <a:lvl1pPr algn="ctr">
              <a:defRPr sz="48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497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518091-1783-52F3-D8BA-FC649F73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9D6E57-020E-1210-48C8-FAD456F8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6388039-ED9C-7C99-F0E6-E416F9D06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7C36D00-EB65-D372-28EE-C1CD7ED62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15785506-B09E-2073-2619-A9DBACC84FA7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D289F9D6-C432-E889-361F-53CB3178B87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652AB069-225C-4A2B-8B0F-F94636CB7999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853C948F-669E-B7C2-9883-C18CE3BD0A0A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5AC52C-A34F-1DB4-CD2A-A3BC4CE55E36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086FED2-D09F-B846-C125-81C16EEA8FB4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2820D98-10BD-816A-9B6A-3259FA0932B4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2E8289E-4787-A61F-CD2E-DF7C77F3512A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55403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7EC32-CC15-6574-40DB-9885207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FC1086-79F9-7DC1-C040-B4B271C603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47C680-8452-BD8D-1325-A0FCE9D82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43E6B7C-DC79-8B52-3C5C-EAE7704686E9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A320848-9472-F76D-3E36-2D1492F47DFA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BAFBFD1-A55F-BF96-502F-537FA341D921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38076D-7FBD-4D4E-76C3-18FE405C88D2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0C75327B-6780-00F4-D93F-1249E6978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200845A-8741-F371-6C19-8807E381F9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1AAF5A19-FA83-04F7-8E33-3CCB161AA5F9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08B69A81-A66B-6653-8748-654DDAB78245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F21EF08F-4A26-E31F-FB4D-9A7724ECF746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23E379D3-65CB-764E-6656-37400A8565B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2013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B26F46-9922-0C27-BC78-89582562A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1E2A77-D311-DE1C-69F9-CA44B365C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73640"/>
          </a:xfrm>
        </p:spPr>
        <p:txBody>
          <a:bodyPr anchor="b"/>
          <a:lstStyle>
            <a:lvl1pPr marL="0" indent="0" algn="l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B6ADCB-A52A-DA3B-073B-A72AEA48E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786"/>
            <a:ext cx="5157787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A841DDB-A922-7C1B-4BC9-9194A2CB4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68623"/>
          </a:xfrm>
        </p:spPr>
        <p:txBody>
          <a:bodyPr anchor="b"/>
          <a:lstStyle>
            <a:lvl1pPr marL="0" indent="0">
              <a:buNone/>
              <a:defRPr sz="2400" b="1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0A1F90-3094-574C-DB06-F52A99B77D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786"/>
            <a:ext cx="5183188" cy="4039877"/>
          </a:xfrm>
        </p:spPr>
        <p:txBody>
          <a:bodyPr/>
          <a:lstStyle>
            <a:lvl1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2pPr>
            <a:lvl3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3pPr>
            <a:lvl4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4pPr>
            <a:lvl5pPr>
              <a:defRPr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9802193-5D10-1B39-8FC5-4D4C17251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D4475A3A-2816-57D8-F45C-3166EFED0DED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D91A367-5437-D7BA-1712-9CBCFC3AC12B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65CB734-285D-6D2E-D531-A4898FC4E249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4CDBF54-439C-B3C4-CE23-C6E80648AFE8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94EA0E3B-E87D-6B82-E3C9-77435CF16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617D86BF-8E57-73B0-52DF-9BC0149413E6}"/>
              </a:ext>
            </a:extLst>
          </p:cNvPr>
          <p:cNvGrpSpPr/>
          <p:nvPr/>
        </p:nvGrpSpPr>
        <p:grpSpPr>
          <a:xfrm>
            <a:off x="306982" y="604230"/>
            <a:ext cx="492974" cy="728072"/>
            <a:chOff x="388769" y="608776"/>
            <a:chExt cx="382553" cy="728072"/>
          </a:xfrm>
          <a:effectLst>
            <a:outerShdw blurRad="50800" dist="38100" dir="2700000" sx="97000" sy="97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EBF7377-7091-88C4-30FC-10C617F6FCAC}"/>
                </a:ext>
              </a:extLst>
            </p:cNvPr>
            <p:cNvSpPr/>
            <p:nvPr userDrawn="1"/>
          </p:nvSpPr>
          <p:spPr>
            <a:xfrm>
              <a:off x="475574" y="705911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AD13BA30-F5BE-6A51-A97D-14F70C48694A}"/>
                </a:ext>
              </a:extLst>
            </p:cNvPr>
            <p:cNvSpPr/>
            <p:nvPr userDrawn="1"/>
          </p:nvSpPr>
          <p:spPr>
            <a:xfrm>
              <a:off x="388769" y="60877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D1239C0E-7267-114C-E924-06F32F017915}"/>
                </a:ext>
              </a:extLst>
            </p:cNvPr>
            <p:cNvSpPr/>
            <p:nvPr userDrawn="1"/>
          </p:nvSpPr>
          <p:spPr>
            <a:xfrm>
              <a:off x="562379" y="803046"/>
              <a:ext cx="208943" cy="533802"/>
            </a:xfrm>
            <a:prstGeom prst="parallelogram">
              <a:avLst>
                <a:gd name="adj" fmla="val 64583"/>
              </a:avLst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5051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DD87A4-43E8-158A-C0B7-A12F7D307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4" r="8522" b="53573"/>
          <a:stretch/>
        </p:blipFill>
        <p:spPr>
          <a:xfrm>
            <a:off x="-1" y="6421639"/>
            <a:ext cx="12192001" cy="436361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6C6F20D2-F3B2-118B-5FD1-7ED03CFE58EF}"/>
              </a:ext>
            </a:extLst>
          </p:cNvPr>
          <p:cNvGrpSpPr/>
          <p:nvPr/>
        </p:nvGrpSpPr>
        <p:grpSpPr>
          <a:xfrm>
            <a:off x="0" y="2272"/>
            <a:ext cx="12195336" cy="144000"/>
            <a:chOff x="0" y="9096"/>
            <a:chExt cx="12195336" cy="1440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C0A208-C122-4BED-739D-72DE64E6D2E9}"/>
                </a:ext>
              </a:extLst>
            </p:cNvPr>
            <p:cNvSpPr/>
            <p:nvPr/>
          </p:nvSpPr>
          <p:spPr>
            <a:xfrm>
              <a:off x="0" y="9096"/>
              <a:ext cx="11863242" cy="144000"/>
            </a:xfrm>
            <a:prstGeom prst="rect">
              <a:avLst/>
            </a:prstGeom>
            <a:solidFill>
              <a:srgbClr val="F76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01E5503-1DCA-62C5-0181-A71E0362E10C}"/>
                </a:ext>
              </a:extLst>
            </p:cNvPr>
            <p:cNvSpPr/>
            <p:nvPr/>
          </p:nvSpPr>
          <p:spPr>
            <a:xfrm flipV="1">
              <a:off x="11928797" y="9096"/>
              <a:ext cx="100491" cy="144000"/>
            </a:xfrm>
            <a:prstGeom prst="rect">
              <a:avLst/>
            </a:prstGeom>
            <a:solidFill>
              <a:srgbClr val="FA986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6659DF-8A56-5F7B-B0DF-C5078C077393}"/>
                </a:ext>
              </a:extLst>
            </p:cNvPr>
            <p:cNvSpPr/>
            <p:nvPr/>
          </p:nvSpPr>
          <p:spPr>
            <a:xfrm flipV="1">
              <a:off x="12094845" y="9096"/>
              <a:ext cx="100491" cy="144000"/>
            </a:xfrm>
            <a:prstGeom prst="rect">
              <a:avLst/>
            </a:prstGeom>
            <a:solidFill>
              <a:srgbClr val="C1490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CD0A3455-1B99-EB33-253F-AEA8FAFA6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520" y="275074"/>
            <a:ext cx="1060325" cy="10603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9520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D8734A-56BA-672D-3735-DBCCF24E4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5BD4FB-F575-33FF-7F8C-2E5CF6E64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FB5122-98BA-4C8E-53A1-635BEE7AE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72E0-875C-407D-8DE6-F4355567A629}" type="datetimeFigureOut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8F9663-2581-F2F0-590F-C3D30E0B3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DB360D-12DB-76DB-BC2E-FB83541F9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1BDB5-F991-4A77-84A6-C9E576E7A9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362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AB850B-7E1C-FE24-62F4-2877D0E74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CCE7DD-210F-14CA-5982-DAE44EDCA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521531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76212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720334-CE5A-E162-87CE-65C5D28B84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加密技术与网络安全</a:t>
            </a:r>
          </a:p>
        </p:txBody>
      </p:sp>
    </p:spTree>
    <p:extLst>
      <p:ext uri="{BB962C8B-B14F-4D97-AF65-F5344CB8AC3E}">
        <p14:creationId xmlns:p14="http://schemas.microsoft.com/office/powerpoint/2010/main" val="3345058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对话气泡: 椭圆形 12">
            <a:extLst>
              <a:ext uri="{FF2B5EF4-FFF2-40B4-BE49-F238E27FC236}">
                <a16:creationId xmlns:a16="http://schemas.microsoft.com/office/drawing/2014/main" id="{1DA33514-3DAF-8A01-49DA-5BE9A5D3AD5A}"/>
              </a:ext>
            </a:extLst>
          </p:cNvPr>
          <p:cNvSpPr/>
          <p:nvPr/>
        </p:nvSpPr>
        <p:spPr>
          <a:xfrm>
            <a:off x="3606356" y="5634807"/>
            <a:ext cx="3330173" cy="495133"/>
          </a:xfrm>
          <a:prstGeom prst="wedgeEllipseCallout">
            <a:avLst>
              <a:gd name="adj1" fmla="val -15797"/>
              <a:gd name="adj2" fmla="val -270565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数字签名里的密文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2B4DD6F-8BFD-84AE-2E14-E945BD1A4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数字证书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3EBFE4-8391-3995-6818-2F3C3340E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公钥是公开的，代表了一个人的身份，问题是谁来保证公钥的真实性？</a:t>
            </a:r>
            <a:endParaRPr lang="en-US" altLang="zh-CN" i="0" dirty="0">
              <a:solidFill>
                <a:srgbClr val="000000"/>
              </a:solidFill>
              <a:effectLst/>
            </a:endParaRPr>
          </a:p>
          <a:p>
            <a:pPr>
              <a:lnSpc>
                <a:spcPct val="120000"/>
              </a:lnSpc>
            </a:pPr>
            <a:r>
              <a:rPr lang="zh-CN" altLang="en-US" i="0" dirty="0">
                <a:solidFill>
                  <a:srgbClr val="000000"/>
                </a:solidFill>
                <a:effectLst/>
              </a:rPr>
              <a:t>数字证书由认证机构（</a:t>
            </a:r>
            <a:r>
              <a:rPr lang="en-US" altLang="zh-CN" i="0" dirty="0">
                <a:solidFill>
                  <a:srgbClr val="000000"/>
                </a:solidFill>
                <a:effectLst/>
              </a:rPr>
              <a:t>Certification Authority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，</a:t>
            </a:r>
            <a:r>
              <a:rPr lang="en-US" altLang="zh-CN" i="0" dirty="0">
                <a:solidFill>
                  <a:srgbClr val="000000"/>
                </a:solidFill>
                <a:effectLst/>
              </a:rPr>
              <a:t>CA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）来进行签发和背书，证明公钥及其主人的绑定关系。</a:t>
            </a:r>
            <a:endParaRPr lang="en-US" altLang="zh-CN" i="0" dirty="0">
              <a:solidFill>
                <a:srgbClr val="000000"/>
              </a:solidFill>
              <a:effectLst/>
            </a:endParaRPr>
          </a:p>
          <a:p>
            <a:pPr>
              <a:lnSpc>
                <a:spcPct val="120000"/>
              </a:lnSpc>
            </a:pPr>
            <a:r>
              <a:rPr lang="en-US" altLang="zh-CN" dirty="0"/>
              <a:t>X.509 </a:t>
            </a:r>
            <a:r>
              <a:rPr lang="zh-CN" altLang="en-US" dirty="0"/>
              <a:t>证书规范：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一个数字证书内容可能包括证书域（证书的版本、序列号、签名算法类型、签发者信息、有效期、被签发主体、签发的公开密钥）、</a:t>
            </a:r>
            <a:r>
              <a:rPr lang="en-US" altLang="zh-CN" i="0" dirty="0">
                <a:solidFill>
                  <a:srgbClr val="000000"/>
                </a:solidFill>
                <a:effectLst/>
              </a:rPr>
              <a:t>CA 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对证书的签名算法和签名值（用于证明证书本身的合法性）等。</a:t>
            </a:r>
            <a:endParaRPr lang="en-US" altLang="zh-CN" i="0" dirty="0">
              <a:solidFill>
                <a:srgbClr val="000000"/>
              </a:solidFill>
              <a:effectLst/>
            </a:endParaRPr>
          </a:p>
          <a:p>
            <a:pPr>
              <a:lnSpc>
                <a:spcPct val="120000"/>
              </a:lnSpc>
            </a:pPr>
            <a:r>
              <a:rPr lang="zh-CN" altLang="en-US" dirty="0"/>
              <a:t>证书信任链：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主流操作系统和浏览器里会提前预置一些权威 </a:t>
            </a:r>
            <a:r>
              <a:rPr lang="en-US" altLang="zh-CN" i="0" dirty="0">
                <a:solidFill>
                  <a:srgbClr val="000000"/>
                </a:solidFill>
                <a:effectLst/>
              </a:rPr>
              <a:t>CA 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的证书（</a:t>
            </a:r>
            <a:r>
              <a:rPr lang="en-US" altLang="zh-CN" i="0" dirty="0">
                <a:solidFill>
                  <a:srgbClr val="000000"/>
                </a:solidFill>
                <a:effectLst/>
              </a:rPr>
              <a:t>Root CA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）。之后所有基于这些 </a:t>
            </a:r>
            <a:r>
              <a:rPr lang="en-US" altLang="zh-CN" i="0" dirty="0">
                <a:solidFill>
                  <a:srgbClr val="000000"/>
                </a:solidFill>
                <a:effectLst/>
              </a:rPr>
              <a:t>CA 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认证过的中间层 </a:t>
            </a:r>
            <a:r>
              <a:rPr lang="en-US" altLang="zh-CN" i="0" dirty="0">
                <a:solidFill>
                  <a:srgbClr val="000000"/>
                </a:solidFill>
                <a:effectLst/>
              </a:rPr>
              <a:t>CA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和后继 </a:t>
            </a:r>
            <a:r>
              <a:rPr lang="en-US" altLang="zh-CN" i="0" dirty="0">
                <a:solidFill>
                  <a:srgbClr val="000000"/>
                </a:solidFill>
                <a:effectLst/>
              </a:rPr>
              <a:t>CA </a:t>
            </a:r>
            <a:r>
              <a:rPr lang="zh-CN" altLang="en-US" i="0" dirty="0">
                <a:solidFill>
                  <a:srgbClr val="000000"/>
                </a:solidFill>
                <a:effectLst/>
              </a:rPr>
              <a:t>都会被验证合法。</a:t>
            </a:r>
            <a:endParaRPr lang="zh-CN" altLang="en-US" dirty="0"/>
          </a:p>
        </p:txBody>
      </p:sp>
      <p:sp>
        <p:nvSpPr>
          <p:cNvPr id="12" name="对话气泡: 椭圆形 11">
            <a:extLst>
              <a:ext uri="{FF2B5EF4-FFF2-40B4-BE49-F238E27FC236}">
                <a16:creationId xmlns:a16="http://schemas.microsoft.com/office/drawing/2014/main" id="{71456703-EC68-9308-C0D2-56CFCFBC61DF}"/>
              </a:ext>
            </a:extLst>
          </p:cNvPr>
          <p:cNvSpPr/>
          <p:nvPr/>
        </p:nvSpPr>
        <p:spPr>
          <a:xfrm>
            <a:off x="8061893" y="2775144"/>
            <a:ext cx="3330173" cy="495133"/>
          </a:xfrm>
          <a:prstGeom prst="wedgeEllipseCallout">
            <a:avLst>
              <a:gd name="adj1" fmla="val -52727"/>
              <a:gd name="adj2" fmla="val 68145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数字签名里的明文</a:t>
            </a:r>
          </a:p>
        </p:txBody>
      </p:sp>
    </p:spTree>
    <p:extLst>
      <p:ext uri="{BB962C8B-B14F-4D97-AF65-F5344CB8AC3E}">
        <p14:creationId xmlns:p14="http://schemas.microsoft.com/office/powerpoint/2010/main" val="3872621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7D6F9-06C5-71CA-DCB7-A493C441F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数字证书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36B57E-512D-94AF-640C-967FF1E7E83E}"/>
              </a:ext>
            </a:extLst>
          </p:cNvPr>
          <p:cNvSpPr/>
          <p:nvPr/>
        </p:nvSpPr>
        <p:spPr>
          <a:xfrm>
            <a:off x="1443921" y="2853692"/>
            <a:ext cx="2215166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二级</a:t>
            </a:r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的证书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4E0EF8F-57F4-2846-F6D3-CD6C3C52B1E8}"/>
              </a:ext>
            </a:extLst>
          </p:cNvPr>
          <p:cNvSpPr/>
          <p:nvPr/>
        </p:nvSpPr>
        <p:spPr>
          <a:xfrm>
            <a:off x="5029038" y="2836692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digest1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9A09BE6-A859-14AE-C0FD-D892E8FE7B91}"/>
              </a:ext>
            </a:extLst>
          </p:cNvPr>
          <p:cNvSpPr/>
          <p:nvPr/>
        </p:nvSpPr>
        <p:spPr>
          <a:xfrm>
            <a:off x="8458797" y="2831979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密文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1C92056-6ABD-74A8-644E-66F36FD7071A}"/>
              </a:ext>
            </a:extLst>
          </p:cNvPr>
          <p:cNvSpPr/>
          <p:nvPr/>
        </p:nvSpPr>
        <p:spPr>
          <a:xfrm>
            <a:off x="1932879" y="4792134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digest2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9E0145-3E78-6246-DB7B-4A7AEF64ADE4}"/>
              </a:ext>
            </a:extLst>
          </p:cNvPr>
          <p:cNvSpPr/>
          <p:nvPr/>
        </p:nvSpPr>
        <p:spPr>
          <a:xfrm>
            <a:off x="8458796" y="4757542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digest3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14" name="直线箭头连接符 18">
            <a:extLst>
              <a:ext uri="{FF2B5EF4-FFF2-40B4-BE49-F238E27FC236}">
                <a16:creationId xmlns:a16="http://schemas.microsoft.com/office/drawing/2014/main" id="{F93D7373-E24A-7F53-4F9E-F4C73B7C3A43}"/>
              </a:ext>
            </a:extLst>
          </p:cNvPr>
          <p:cNvCxnSpPr>
            <a:stCxn id="9" idx="3"/>
            <a:endCxn id="10" idx="1"/>
          </p:cNvCxnSpPr>
          <p:nvPr/>
        </p:nvCxnSpPr>
        <p:spPr>
          <a:xfrm flipV="1">
            <a:off x="3659087" y="3182941"/>
            <a:ext cx="1369951" cy="17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线箭头连接符 19">
            <a:extLst>
              <a:ext uri="{FF2B5EF4-FFF2-40B4-BE49-F238E27FC236}">
                <a16:creationId xmlns:a16="http://schemas.microsoft.com/office/drawing/2014/main" id="{183DF73C-3DDB-5A8B-53C4-D99155D9DC9C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>
            <a:off x="2551504" y="3546190"/>
            <a:ext cx="0" cy="12459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23">
            <a:extLst>
              <a:ext uri="{FF2B5EF4-FFF2-40B4-BE49-F238E27FC236}">
                <a16:creationId xmlns:a16="http://schemas.microsoft.com/office/drawing/2014/main" id="{DC3F091A-D012-D3D0-A0A5-C3429876B89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6266287" y="3178228"/>
            <a:ext cx="2192510" cy="47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26">
            <a:extLst>
              <a:ext uri="{FF2B5EF4-FFF2-40B4-BE49-F238E27FC236}">
                <a16:creationId xmlns:a16="http://schemas.microsoft.com/office/drawing/2014/main" id="{2B22B059-4D19-7BB0-FA80-93FDA3AC0D55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077421" y="3524477"/>
            <a:ext cx="1" cy="1233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C193AAD4-A7A0-01D4-D5CA-FA894B9665DC}"/>
              </a:ext>
            </a:extLst>
          </p:cNvPr>
          <p:cNvSpPr txBox="1"/>
          <p:nvPr/>
        </p:nvSpPr>
        <p:spPr>
          <a:xfrm>
            <a:off x="3908703" y="2716563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B3ACA89-D99D-C683-D5E9-927008EF0939}"/>
              </a:ext>
            </a:extLst>
          </p:cNvPr>
          <p:cNvSpPr txBox="1"/>
          <p:nvPr/>
        </p:nvSpPr>
        <p:spPr>
          <a:xfrm>
            <a:off x="2559982" y="3944769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F68CB43-EA57-7854-9BEF-CD141635DC46}"/>
              </a:ext>
            </a:extLst>
          </p:cNvPr>
          <p:cNvSpPr txBox="1"/>
          <p:nvPr/>
        </p:nvSpPr>
        <p:spPr>
          <a:xfrm>
            <a:off x="6352802" y="2716563"/>
            <a:ext cx="2106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一级</a:t>
            </a:r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的私钥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41D09B2-7825-F5E4-9150-BE03FFA7A6EB}"/>
              </a:ext>
            </a:extLst>
          </p:cNvPr>
          <p:cNvSpPr txBox="1"/>
          <p:nvPr/>
        </p:nvSpPr>
        <p:spPr>
          <a:xfrm>
            <a:off x="6970752" y="4000922"/>
            <a:ext cx="2106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一级</a:t>
            </a:r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的公钥</a:t>
            </a:r>
          </a:p>
        </p:txBody>
      </p:sp>
      <p:cxnSp>
        <p:nvCxnSpPr>
          <p:cNvPr id="22" name="直线连接符 35">
            <a:extLst>
              <a:ext uri="{FF2B5EF4-FFF2-40B4-BE49-F238E27FC236}">
                <a16:creationId xmlns:a16="http://schemas.microsoft.com/office/drawing/2014/main" id="{28690965-4585-6769-9E59-8888218FEC38}"/>
              </a:ext>
            </a:extLst>
          </p:cNvPr>
          <p:cNvCxnSpPr>
            <a:cxnSpLocks/>
          </p:cNvCxnSpPr>
          <p:nvPr/>
        </p:nvCxnSpPr>
        <p:spPr>
          <a:xfrm>
            <a:off x="1302255" y="3792863"/>
            <a:ext cx="92700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5EA02882-1D25-8078-D78F-91D5C6E23472}"/>
              </a:ext>
            </a:extLst>
          </p:cNvPr>
          <p:cNvSpPr txBox="1"/>
          <p:nvPr/>
        </p:nvSpPr>
        <p:spPr>
          <a:xfrm>
            <a:off x="2152956" y="230712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55D5FD5-BF86-6E96-AF60-91E029230A1F}"/>
              </a:ext>
            </a:extLst>
          </p:cNvPr>
          <p:cNvSpPr txBox="1"/>
          <p:nvPr/>
        </p:nvSpPr>
        <p:spPr>
          <a:xfrm>
            <a:off x="8677310" y="230468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4DE6007-5563-0CDD-8A75-F87FD50B903F}"/>
              </a:ext>
            </a:extLst>
          </p:cNvPr>
          <p:cNvSpPr txBox="1"/>
          <p:nvPr/>
        </p:nvSpPr>
        <p:spPr>
          <a:xfrm>
            <a:off x="5550607" y="4994815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==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9A1361D-A4DB-81FB-5275-08952FD63CCC}"/>
              </a:ext>
            </a:extLst>
          </p:cNvPr>
          <p:cNvSpPr txBox="1"/>
          <p:nvPr/>
        </p:nvSpPr>
        <p:spPr>
          <a:xfrm>
            <a:off x="7081869" y="55939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4" name="对话气泡: 椭圆形 3">
            <a:extLst>
              <a:ext uri="{FF2B5EF4-FFF2-40B4-BE49-F238E27FC236}">
                <a16:creationId xmlns:a16="http://schemas.microsoft.com/office/drawing/2014/main" id="{853390B4-F726-8802-D786-7EF0170A1533}"/>
              </a:ext>
            </a:extLst>
          </p:cNvPr>
          <p:cNvSpPr/>
          <p:nvPr/>
        </p:nvSpPr>
        <p:spPr>
          <a:xfrm>
            <a:off x="3493683" y="1401520"/>
            <a:ext cx="3070709" cy="754172"/>
          </a:xfrm>
          <a:prstGeom prst="wedgeEllipseCallout">
            <a:avLst>
              <a:gd name="adj1" fmla="val -57243"/>
              <a:gd name="adj2" fmla="val 141389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证书的主人是张三；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张三的公钥是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xxxxx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379BEC-85D9-5E01-BCDA-9068606550C5}"/>
              </a:ext>
            </a:extLst>
          </p:cNvPr>
          <p:cNvSpPr txBox="1"/>
          <p:nvPr/>
        </p:nvSpPr>
        <p:spPr>
          <a:xfrm>
            <a:off x="1209883" y="1744940"/>
            <a:ext cx="17828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张三是二级</a:t>
            </a:r>
            <a:r>
              <a:rPr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CA</a:t>
            </a:r>
            <a:endParaRPr lang="zh-CN" altLang="en-US"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66A6011-F77B-A3E7-B173-6F286987351E}"/>
              </a:ext>
            </a:extLst>
          </p:cNvPr>
          <p:cNvSpPr txBox="1"/>
          <p:nvPr/>
        </p:nvSpPr>
        <p:spPr>
          <a:xfrm>
            <a:off x="1209883" y="5838444"/>
            <a:ext cx="5373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数字签名通过之后，二级</a:t>
            </a:r>
            <a:r>
              <a:rPr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CA</a:t>
            </a: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的真实性得到验证</a:t>
            </a:r>
          </a:p>
        </p:txBody>
      </p:sp>
    </p:spTree>
    <p:extLst>
      <p:ext uri="{BB962C8B-B14F-4D97-AF65-F5344CB8AC3E}">
        <p14:creationId xmlns:p14="http://schemas.microsoft.com/office/powerpoint/2010/main" val="370220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9" grpId="0"/>
      <p:bldP spid="21" grpId="0"/>
      <p:bldP spid="25" grpId="0"/>
      <p:bldP spid="26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7D6F9-06C5-71CA-DCB7-A493C441F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数字证书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36B57E-512D-94AF-640C-967FF1E7E83E}"/>
              </a:ext>
            </a:extLst>
          </p:cNvPr>
          <p:cNvSpPr/>
          <p:nvPr/>
        </p:nvSpPr>
        <p:spPr>
          <a:xfrm>
            <a:off x="1443921" y="2853692"/>
            <a:ext cx="2215166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三级</a:t>
            </a:r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的证书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4E0EF8F-57F4-2846-F6D3-CD6C3C52B1E8}"/>
              </a:ext>
            </a:extLst>
          </p:cNvPr>
          <p:cNvSpPr/>
          <p:nvPr/>
        </p:nvSpPr>
        <p:spPr>
          <a:xfrm>
            <a:off x="5029038" y="2836692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digest1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9A09BE6-A859-14AE-C0FD-D892E8FE7B91}"/>
              </a:ext>
            </a:extLst>
          </p:cNvPr>
          <p:cNvSpPr/>
          <p:nvPr/>
        </p:nvSpPr>
        <p:spPr>
          <a:xfrm>
            <a:off x="8458797" y="2831979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密文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1C92056-6ABD-74A8-644E-66F36FD7071A}"/>
              </a:ext>
            </a:extLst>
          </p:cNvPr>
          <p:cNvSpPr/>
          <p:nvPr/>
        </p:nvSpPr>
        <p:spPr>
          <a:xfrm>
            <a:off x="1932879" y="4792134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digest2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9E0145-3E78-6246-DB7B-4A7AEF64ADE4}"/>
              </a:ext>
            </a:extLst>
          </p:cNvPr>
          <p:cNvSpPr/>
          <p:nvPr/>
        </p:nvSpPr>
        <p:spPr>
          <a:xfrm>
            <a:off x="8458796" y="4757542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digest3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14" name="直线箭头连接符 18">
            <a:extLst>
              <a:ext uri="{FF2B5EF4-FFF2-40B4-BE49-F238E27FC236}">
                <a16:creationId xmlns:a16="http://schemas.microsoft.com/office/drawing/2014/main" id="{F93D7373-E24A-7F53-4F9E-F4C73B7C3A43}"/>
              </a:ext>
            </a:extLst>
          </p:cNvPr>
          <p:cNvCxnSpPr>
            <a:stCxn id="9" idx="3"/>
            <a:endCxn id="10" idx="1"/>
          </p:cNvCxnSpPr>
          <p:nvPr/>
        </p:nvCxnSpPr>
        <p:spPr>
          <a:xfrm flipV="1">
            <a:off x="3659087" y="3182941"/>
            <a:ext cx="1369951" cy="17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线箭头连接符 19">
            <a:extLst>
              <a:ext uri="{FF2B5EF4-FFF2-40B4-BE49-F238E27FC236}">
                <a16:creationId xmlns:a16="http://schemas.microsoft.com/office/drawing/2014/main" id="{183DF73C-3DDB-5A8B-53C4-D99155D9DC9C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>
            <a:off x="2551504" y="3546190"/>
            <a:ext cx="0" cy="12459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23">
            <a:extLst>
              <a:ext uri="{FF2B5EF4-FFF2-40B4-BE49-F238E27FC236}">
                <a16:creationId xmlns:a16="http://schemas.microsoft.com/office/drawing/2014/main" id="{DC3F091A-D012-D3D0-A0A5-C3429876B89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6266287" y="3178228"/>
            <a:ext cx="2192510" cy="47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26">
            <a:extLst>
              <a:ext uri="{FF2B5EF4-FFF2-40B4-BE49-F238E27FC236}">
                <a16:creationId xmlns:a16="http://schemas.microsoft.com/office/drawing/2014/main" id="{2B22B059-4D19-7BB0-FA80-93FDA3AC0D55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077421" y="3524477"/>
            <a:ext cx="1" cy="1233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C193AAD4-A7A0-01D4-D5CA-FA894B9665DC}"/>
              </a:ext>
            </a:extLst>
          </p:cNvPr>
          <p:cNvSpPr txBox="1"/>
          <p:nvPr/>
        </p:nvSpPr>
        <p:spPr>
          <a:xfrm>
            <a:off x="3908703" y="2716563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B3ACA89-D99D-C683-D5E9-927008EF0939}"/>
              </a:ext>
            </a:extLst>
          </p:cNvPr>
          <p:cNvSpPr txBox="1"/>
          <p:nvPr/>
        </p:nvSpPr>
        <p:spPr>
          <a:xfrm>
            <a:off x="2559982" y="3944769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F68CB43-EA57-7854-9BEF-CD141635DC46}"/>
              </a:ext>
            </a:extLst>
          </p:cNvPr>
          <p:cNvSpPr txBox="1"/>
          <p:nvPr/>
        </p:nvSpPr>
        <p:spPr>
          <a:xfrm>
            <a:off x="6352802" y="2716563"/>
            <a:ext cx="2106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二级</a:t>
            </a:r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的私钥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41D09B2-7825-F5E4-9150-BE03FFA7A6EB}"/>
              </a:ext>
            </a:extLst>
          </p:cNvPr>
          <p:cNvSpPr txBox="1"/>
          <p:nvPr/>
        </p:nvSpPr>
        <p:spPr>
          <a:xfrm>
            <a:off x="6970752" y="4000922"/>
            <a:ext cx="2106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二级</a:t>
            </a:r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的公钥</a:t>
            </a:r>
          </a:p>
        </p:txBody>
      </p:sp>
      <p:cxnSp>
        <p:nvCxnSpPr>
          <p:cNvPr id="22" name="直线连接符 35">
            <a:extLst>
              <a:ext uri="{FF2B5EF4-FFF2-40B4-BE49-F238E27FC236}">
                <a16:creationId xmlns:a16="http://schemas.microsoft.com/office/drawing/2014/main" id="{28690965-4585-6769-9E59-8888218FEC38}"/>
              </a:ext>
            </a:extLst>
          </p:cNvPr>
          <p:cNvCxnSpPr>
            <a:cxnSpLocks/>
          </p:cNvCxnSpPr>
          <p:nvPr/>
        </p:nvCxnSpPr>
        <p:spPr>
          <a:xfrm>
            <a:off x="1302255" y="3792863"/>
            <a:ext cx="92700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5EA02882-1D25-8078-D78F-91D5C6E23472}"/>
              </a:ext>
            </a:extLst>
          </p:cNvPr>
          <p:cNvSpPr txBox="1"/>
          <p:nvPr/>
        </p:nvSpPr>
        <p:spPr>
          <a:xfrm>
            <a:off x="2152956" y="230712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55D5FD5-BF86-6E96-AF60-91E029230A1F}"/>
              </a:ext>
            </a:extLst>
          </p:cNvPr>
          <p:cNvSpPr txBox="1"/>
          <p:nvPr/>
        </p:nvSpPr>
        <p:spPr>
          <a:xfrm>
            <a:off x="8677310" y="230468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4DE6007-5563-0CDD-8A75-F87FD50B903F}"/>
              </a:ext>
            </a:extLst>
          </p:cNvPr>
          <p:cNvSpPr txBox="1"/>
          <p:nvPr/>
        </p:nvSpPr>
        <p:spPr>
          <a:xfrm>
            <a:off x="5550607" y="4994815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==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9A1361D-A4DB-81FB-5275-08952FD63CCC}"/>
              </a:ext>
            </a:extLst>
          </p:cNvPr>
          <p:cNvSpPr txBox="1"/>
          <p:nvPr/>
        </p:nvSpPr>
        <p:spPr>
          <a:xfrm>
            <a:off x="7081869" y="55939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4" name="对话气泡: 椭圆形 3">
            <a:extLst>
              <a:ext uri="{FF2B5EF4-FFF2-40B4-BE49-F238E27FC236}">
                <a16:creationId xmlns:a16="http://schemas.microsoft.com/office/drawing/2014/main" id="{853390B4-F726-8802-D786-7EF0170A1533}"/>
              </a:ext>
            </a:extLst>
          </p:cNvPr>
          <p:cNvSpPr/>
          <p:nvPr/>
        </p:nvSpPr>
        <p:spPr>
          <a:xfrm>
            <a:off x="3493683" y="1401520"/>
            <a:ext cx="3070709" cy="754172"/>
          </a:xfrm>
          <a:prstGeom prst="wedgeEllipseCallout">
            <a:avLst>
              <a:gd name="adj1" fmla="val -57243"/>
              <a:gd name="adj2" fmla="val 141389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证书的主人是</a:t>
            </a:r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李四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；</a:t>
            </a:r>
            <a:endParaRPr lang="en-US" altLang="zh-CN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李四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的公钥是</a:t>
            </a: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xxxxx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379BEC-85D9-5E01-BCDA-9068606550C5}"/>
              </a:ext>
            </a:extLst>
          </p:cNvPr>
          <p:cNvSpPr txBox="1"/>
          <p:nvPr/>
        </p:nvSpPr>
        <p:spPr>
          <a:xfrm>
            <a:off x="1209883" y="1744940"/>
            <a:ext cx="17828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李四是三级</a:t>
            </a:r>
            <a:r>
              <a:rPr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CA</a:t>
            </a:r>
            <a:endParaRPr lang="zh-CN" altLang="en-US"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66A6011-F77B-A3E7-B173-6F286987351E}"/>
              </a:ext>
            </a:extLst>
          </p:cNvPr>
          <p:cNvSpPr txBox="1"/>
          <p:nvPr/>
        </p:nvSpPr>
        <p:spPr>
          <a:xfrm>
            <a:off x="1209883" y="5838444"/>
            <a:ext cx="5373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数字签名通过之后，三级</a:t>
            </a:r>
            <a:r>
              <a:rPr lang="en-US" altLang="zh-CN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CA</a:t>
            </a: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的真实性得到验证</a:t>
            </a:r>
          </a:p>
        </p:txBody>
      </p:sp>
    </p:spTree>
    <p:extLst>
      <p:ext uri="{BB962C8B-B14F-4D97-AF65-F5344CB8AC3E}">
        <p14:creationId xmlns:p14="http://schemas.microsoft.com/office/powerpoint/2010/main" val="1003553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9" grpId="0"/>
      <p:bldP spid="21" grpId="0"/>
      <p:bldP spid="25" grpId="0"/>
      <p:bldP spid="26" grpId="0"/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7D6F9-06C5-71CA-DCB7-A493C441F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数字签名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36B57E-512D-94AF-640C-967FF1E7E83E}"/>
              </a:ext>
            </a:extLst>
          </p:cNvPr>
          <p:cNvSpPr/>
          <p:nvPr/>
        </p:nvSpPr>
        <p:spPr>
          <a:xfrm>
            <a:off x="1443921" y="2494322"/>
            <a:ext cx="2215166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王五博士毕业</a:t>
            </a:r>
            <a:endParaRPr kumimoji="1" lang="en-US" altLang="zh-CN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4E0EF8F-57F4-2846-F6D3-CD6C3C52B1E8}"/>
              </a:ext>
            </a:extLst>
          </p:cNvPr>
          <p:cNvSpPr/>
          <p:nvPr/>
        </p:nvSpPr>
        <p:spPr>
          <a:xfrm>
            <a:off x="5029038" y="2477322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digest1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9A09BE6-A859-14AE-C0FD-D892E8FE7B91}"/>
              </a:ext>
            </a:extLst>
          </p:cNvPr>
          <p:cNvSpPr/>
          <p:nvPr/>
        </p:nvSpPr>
        <p:spPr>
          <a:xfrm>
            <a:off x="8458797" y="2472609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密文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1C92056-6ABD-74A8-644E-66F36FD7071A}"/>
              </a:ext>
            </a:extLst>
          </p:cNvPr>
          <p:cNvSpPr/>
          <p:nvPr/>
        </p:nvSpPr>
        <p:spPr>
          <a:xfrm>
            <a:off x="1932879" y="4432764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digest2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9E0145-3E78-6246-DB7B-4A7AEF64ADE4}"/>
              </a:ext>
            </a:extLst>
          </p:cNvPr>
          <p:cNvSpPr/>
          <p:nvPr/>
        </p:nvSpPr>
        <p:spPr>
          <a:xfrm>
            <a:off x="8458796" y="4398172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digest3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14" name="直线箭头连接符 18">
            <a:extLst>
              <a:ext uri="{FF2B5EF4-FFF2-40B4-BE49-F238E27FC236}">
                <a16:creationId xmlns:a16="http://schemas.microsoft.com/office/drawing/2014/main" id="{F93D7373-E24A-7F53-4F9E-F4C73B7C3A43}"/>
              </a:ext>
            </a:extLst>
          </p:cNvPr>
          <p:cNvCxnSpPr>
            <a:stCxn id="9" idx="3"/>
            <a:endCxn id="10" idx="1"/>
          </p:cNvCxnSpPr>
          <p:nvPr/>
        </p:nvCxnSpPr>
        <p:spPr>
          <a:xfrm flipV="1">
            <a:off x="3659087" y="2823571"/>
            <a:ext cx="1369951" cy="17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线箭头连接符 19">
            <a:extLst>
              <a:ext uri="{FF2B5EF4-FFF2-40B4-BE49-F238E27FC236}">
                <a16:creationId xmlns:a16="http://schemas.microsoft.com/office/drawing/2014/main" id="{183DF73C-3DDB-5A8B-53C4-D99155D9DC9C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>
            <a:off x="2551504" y="3186820"/>
            <a:ext cx="0" cy="12459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23">
            <a:extLst>
              <a:ext uri="{FF2B5EF4-FFF2-40B4-BE49-F238E27FC236}">
                <a16:creationId xmlns:a16="http://schemas.microsoft.com/office/drawing/2014/main" id="{DC3F091A-D012-D3D0-A0A5-C3429876B89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6266287" y="2818858"/>
            <a:ext cx="2192510" cy="47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26">
            <a:extLst>
              <a:ext uri="{FF2B5EF4-FFF2-40B4-BE49-F238E27FC236}">
                <a16:creationId xmlns:a16="http://schemas.microsoft.com/office/drawing/2014/main" id="{2B22B059-4D19-7BB0-FA80-93FDA3AC0D55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077421" y="3165107"/>
            <a:ext cx="1" cy="1233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C193AAD4-A7A0-01D4-D5CA-FA894B9665DC}"/>
              </a:ext>
            </a:extLst>
          </p:cNvPr>
          <p:cNvSpPr txBox="1"/>
          <p:nvPr/>
        </p:nvSpPr>
        <p:spPr>
          <a:xfrm>
            <a:off x="3908703" y="2357193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B3ACA89-D99D-C683-D5E9-927008EF0939}"/>
              </a:ext>
            </a:extLst>
          </p:cNvPr>
          <p:cNvSpPr txBox="1"/>
          <p:nvPr/>
        </p:nvSpPr>
        <p:spPr>
          <a:xfrm>
            <a:off x="2559982" y="3585399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F68CB43-EA57-7854-9BEF-CD141635DC46}"/>
              </a:ext>
            </a:extLst>
          </p:cNvPr>
          <p:cNvSpPr txBox="1"/>
          <p:nvPr/>
        </p:nvSpPr>
        <p:spPr>
          <a:xfrm>
            <a:off x="6352802" y="2357193"/>
            <a:ext cx="2106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三级</a:t>
            </a:r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的私钥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41D09B2-7825-F5E4-9150-BE03FFA7A6EB}"/>
              </a:ext>
            </a:extLst>
          </p:cNvPr>
          <p:cNvSpPr txBox="1"/>
          <p:nvPr/>
        </p:nvSpPr>
        <p:spPr>
          <a:xfrm>
            <a:off x="6970752" y="3641552"/>
            <a:ext cx="2106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三级</a:t>
            </a:r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的公钥</a:t>
            </a:r>
          </a:p>
        </p:txBody>
      </p:sp>
      <p:cxnSp>
        <p:nvCxnSpPr>
          <p:cNvPr id="22" name="直线连接符 35">
            <a:extLst>
              <a:ext uri="{FF2B5EF4-FFF2-40B4-BE49-F238E27FC236}">
                <a16:creationId xmlns:a16="http://schemas.microsoft.com/office/drawing/2014/main" id="{28690965-4585-6769-9E59-8888218FEC38}"/>
              </a:ext>
            </a:extLst>
          </p:cNvPr>
          <p:cNvCxnSpPr>
            <a:cxnSpLocks/>
          </p:cNvCxnSpPr>
          <p:nvPr/>
        </p:nvCxnSpPr>
        <p:spPr>
          <a:xfrm>
            <a:off x="1302255" y="3433493"/>
            <a:ext cx="92700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5EA02882-1D25-8078-D78F-91D5C6E23472}"/>
              </a:ext>
            </a:extLst>
          </p:cNvPr>
          <p:cNvSpPr txBox="1"/>
          <p:nvPr/>
        </p:nvSpPr>
        <p:spPr>
          <a:xfrm>
            <a:off x="2152956" y="194775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55D5FD5-BF86-6E96-AF60-91E029230A1F}"/>
              </a:ext>
            </a:extLst>
          </p:cNvPr>
          <p:cNvSpPr txBox="1"/>
          <p:nvPr/>
        </p:nvSpPr>
        <p:spPr>
          <a:xfrm>
            <a:off x="8677310" y="194531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4DE6007-5563-0CDD-8A75-F87FD50B903F}"/>
              </a:ext>
            </a:extLst>
          </p:cNvPr>
          <p:cNvSpPr txBox="1"/>
          <p:nvPr/>
        </p:nvSpPr>
        <p:spPr>
          <a:xfrm>
            <a:off x="5550607" y="4635445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==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9A1361D-A4DB-81FB-5275-08952FD63CCC}"/>
              </a:ext>
            </a:extLst>
          </p:cNvPr>
          <p:cNvSpPr txBox="1"/>
          <p:nvPr/>
        </p:nvSpPr>
        <p:spPr>
          <a:xfrm>
            <a:off x="7081869" y="55939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66A6011-F77B-A3E7-B173-6F286987351E}"/>
              </a:ext>
            </a:extLst>
          </p:cNvPr>
          <p:cNvSpPr txBox="1"/>
          <p:nvPr/>
        </p:nvSpPr>
        <p:spPr>
          <a:xfrm>
            <a:off x="1209883" y="5838444"/>
            <a:ext cx="6596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数字签名通过之后，这份博士毕业证书的真实性得到验证</a:t>
            </a:r>
          </a:p>
        </p:txBody>
      </p:sp>
    </p:spTree>
    <p:extLst>
      <p:ext uri="{BB962C8B-B14F-4D97-AF65-F5344CB8AC3E}">
        <p14:creationId xmlns:p14="http://schemas.microsoft.com/office/powerpoint/2010/main" val="425016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9" grpId="0"/>
      <p:bldP spid="21" grpId="0"/>
      <p:bldP spid="25" grpId="0"/>
      <p:bldP spid="26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3E9966-8CFF-77CB-2998-576A41897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PKI</a:t>
            </a:r>
            <a:r>
              <a:rPr lang="zh-CN" altLang="en-US" dirty="0"/>
              <a:t>体系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BB647B-658B-6E1C-3A7A-83BD2FE30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PKI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（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Public Key Infrastructure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）体系</a:t>
            </a:r>
            <a:r>
              <a:rPr lang="zh-CN" altLang="en-US" sz="2400" dirty="0">
                <a:solidFill>
                  <a:srgbClr val="000000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用来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解决证书生命周期相关的认证和管理问题，比如证书的生成、分发、撤销等。</a:t>
            </a:r>
            <a:endParaRPr lang="en-US" altLang="zh-CN" sz="2400" b="0" i="0" dirty="0">
              <a:solidFill>
                <a:srgbClr val="000000"/>
              </a:solidFill>
              <a:effectLst/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algn="l">
              <a:lnSpc>
                <a:spcPct val="100000"/>
              </a:lnSpc>
            </a:pPr>
            <a:r>
              <a:rPr lang="en-US" altLang="zh-CN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PKI 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至少包括如下核心组件：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r>
              <a:rPr lang="zh-CN" altLang="en-US" dirty="0">
                <a:solidFill>
                  <a:srgbClr val="000000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：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负责证书的颁发和吊销，接收来自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RA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的请求</a:t>
            </a:r>
            <a:endParaRPr lang="en-US" altLang="zh-CN" b="0" i="0" dirty="0">
              <a:solidFill>
                <a:srgbClr val="000000"/>
              </a:solidFill>
              <a:effectLst/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RA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：对用户身份进行验证，校验数据合法性，负责登记，审核过了就发给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CA</a:t>
            </a:r>
            <a:endParaRPr lang="zh-CN" altLang="en-US" b="0" i="0" dirty="0">
              <a:solidFill>
                <a:srgbClr val="000000"/>
              </a:solidFill>
              <a:effectLst/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证书数据库：存放证书，多采用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X.500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系列标准格式</a:t>
            </a:r>
            <a:endParaRPr lang="en-US" altLang="zh-CN" b="0" i="0" dirty="0">
              <a:solidFill>
                <a:srgbClr val="000000"/>
              </a:solidFill>
              <a:effectLst/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00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PKI</a:t>
            </a:r>
            <a:r>
              <a:rPr lang="zh-CN" altLang="en-US" sz="2400" dirty="0">
                <a:solidFill>
                  <a:srgbClr val="000000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是一套规范，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RSA 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公司的 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PKCS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（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Public Key Cryptography Standards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）和 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OpenSSL 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思源黑体 CN" panose="020B0500000000000000" pitchFamily="34" charset="-122"/>
                <a:ea typeface="思源黑体 CN" panose="020B0500000000000000" pitchFamily="34" charset="-122"/>
              </a:rPr>
              <a:t>开源工具是它的具体实现。</a:t>
            </a:r>
          </a:p>
        </p:txBody>
      </p:sp>
    </p:spTree>
    <p:extLst>
      <p:ext uri="{BB962C8B-B14F-4D97-AF65-F5344CB8AC3E}">
        <p14:creationId xmlns:p14="http://schemas.microsoft.com/office/powerpoint/2010/main" val="3409530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C4A283-0B66-8CFB-589F-B7D8BFCE7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TLS</a:t>
            </a:r>
            <a:r>
              <a:rPr kumimoji="1" lang="zh-CN" altLang="en-US" dirty="0"/>
              <a:t>协议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C8C120-6830-CD5F-933C-51D53F244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很多应用层协议（</a:t>
            </a:r>
            <a:r>
              <a:rPr lang="en-US" altLang="zh-CN" sz="2800" dirty="0"/>
              <a:t>http</a:t>
            </a:r>
            <a:r>
              <a:rPr lang="zh-CN" altLang="en-US" sz="2800" dirty="0"/>
              <a:t>、</a:t>
            </a:r>
            <a:r>
              <a:rPr lang="en-US" altLang="zh-CN" sz="2800" dirty="0"/>
              <a:t>ftp</a:t>
            </a:r>
            <a:r>
              <a:rPr lang="zh-CN" altLang="en-US" sz="2800" dirty="0"/>
              <a:t>、</a:t>
            </a:r>
            <a:r>
              <a:rPr lang="en-US" altLang="zh-CN" sz="2800" dirty="0"/>
              <a:t>smtp</a:t>
            </a:r>
            <a:r>
              <a:rPr lang="zh-CN" altLang="en-US" sz="2800" dirty="0"/>
              <a:t>等）直接使用明文传输</a:t>
            </a:r>
            <a:endParaRPr lang="en-US" altLang="zh-CN" sz="2800" dirty="0"/>
          </a:p>
          <a:p>
            <a:r>
              <a:rPr lang="en-US" altLang="zh-CN" sz="2800" dirty="0"/>
              <a:t>TLS</a:t>
            </a:r>
            <a:r>
              <a:rPr lang="zh-CN" altLang="en-US" sz="2800" dirty="0"/>
              <a:t>（</a:t>
            </a:r>
            <a:r>
              <a:rPr lang="en-US" altLang="zh-CN" sz="2800" dirty="0"/>
              <a:t>Transport Layer Security</a:t>
            </a:r>
            <a:r>
              <a:rPr lang="zh-CN" altLang="en-US" sz="2800" dirty="0"/>
              <a:t>，安全传输层</a:t>
            </a:r>
            <a:r>
              <a:rPr lang="en-US" altLang="zh-CN" sz="2800" dirty="0"/>
              <a:t>)</a:t>
            </a:r>
            <a:r>
              <a:rPr lang="zh-CN" altLang="en-US" sz="2800" dirty="0"/>
              <a:t>将应用层的报文</a:t>
            </a:r>
            <a:r>
              <a:rPr lang="en-US" altLang="zh-CN" sz="2800" dirty="0"/>
              <a:t>(</a:t>
            </a:r>
            <a:r>
              <a:rPr lang="zh-CN" altLang="en-US" sz="2800" dirty="0">
                <a:solidFill>
                  <a:srgbClr val="F76212"/>
                </a:solidFill>
              </a:rPr>
              <a:t>包括</a:t>
            </a:r>
            <a:r>
              <a:rPr lang="en-US" altLang="zh-CN" sz="2800" dirty="0" err="1">
                <a:solidFill>
                  <a:srgbClr val="F76212"/>
                </a:solidFill>
              </a:rPr>
              <a:t>url</a:t>
            </a:r>
            <a:r>
              <a:rPr lang="en-US" altLang="zh-CN" sz="2800" dirty="0"/>
              <a:t>)</a:t>
            </a:r>
            <a:r>
              <a:rPr lang="zh-CN" altLang="en-US" sz="2800" dirty="0"/>
              <a:t>进行加密后再交由</a:t>
            </a:r>
            <a:r>
              <a:rPr lang="en-US" altLang="zh-CN" sz="2800" dirty="0"/>
              <a:t>TCP</a:t>
            </a:r>
            <a:r>
              <a:rPr lang="zh-CN" altLang="en-US" sz="2800" dirty="0"/>
              <a:t>进行传输</a:t>
            </a:r>
            <a:endParaRPr lang="en-US" altLang="zh-CN" sz="2800" dirty="0"/>
          </a:p>
          <a:p>
            <a:r>
              <a:rPr lang="en-US" altLang="zh-CN" sz="2800" dirty="0"/>
              <a:t>TLS </a:t>
            </a:r>
            <a:r>
              <a:rPr lang="zh-CN" altLang="en-US" sz="2800" dirty="0"/>
              <a:t>在</a:t>
            </a:r>
            <a:r>
              <a:rPr lang="en-US" altLang="zh-CN" sz="2800" dirty="0"/>
              <a:t>SSL v3.0 </a:t>
            </a:r>
            <a:r>
              <a:rPr lang="zh-CN" altLang="en-US" sz="2800" dirty="0"/>
              <a:t>的基础上，提供了一些增强功能，两者差别很小</a:t>
            </a:r>
          </a:p>
          <a:p>
            <a:endParaRPr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49C1C27C-CCDD-49B6-C7CF-D841121F6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4512878"/>
              </p:ext>
            </p:extLst>
          </p:nvPr>
        </p:nvGraphicFramePr>
        <p:xfrm>
          <a:off x="4260272" y="4458615"/>
          <a:ext cx="6886864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7691">
                  <a:extLst>
                    <a:ext uri="{9D8B030D-6E8A-4147-A177-3AD203B41FA5}">
                      <a16:colId xmlns:a16="http://schemas.microsoft.com/office/drawing/2014/main" val="2881186344"/>
                    </a:ext>
                  </a:extLst>
                </a:gridCol>
                <a:gridCol w="5619173">
                  <a:extLst>
                    <a:ext uri="{9D8B030D-6E8A-4147-A177-3AD203B41FA5}">
                      <a16:colId xmlns:a16="http://schemas.microsoft.com/office/drawing/2014/main" val="16651768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2400" b="0" i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保密性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400" b="0" i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信息加密传输（对称加密）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363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400" b="0" i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完整性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MAC</a:t>
                      </a:r>
                      <a:r>
                        <a:rPr lang="zh-CN" altLang="en-US" sz="2400" b="0" i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检验（散列函数）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3049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400" b="0" i="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认证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2400" b="0" i="0" kern="12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+mn-cs"/>
                        </a:rPr>
                        <a:t>双方都可以配备证书，防止身份被冒充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816722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70A747AA-2358-250E-FA3C-3567D71830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431625"/>
              </p:ext>
            </p:extLst>
          </p:nvPr>
        </p:nvGraphicFramePr>
        <p:xfrm>
          <a:off x="1247921" y="4159028"/>
          <a:ext cx="2181079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1079">
                  <a:extLst>
                    <a:ext uri="{9D8B030D-6E8A-4147-A177-3AD203B41FA5}">
                      <a16:colId xmlns:a16="http://schemas.microsoft.com/office/drawing/2014/main" val="295267057"/>
                    </a:ext>
                  </a:extLst>
                </a:gridCol>
              </a:tblGrid>
              <a:tr h="4177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HTTP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2810142"/>
                  </a:ext>
                </a:extLst>
              </a:tr>
              <a:tr h="4177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SSL/TLS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3484839"/>
                  </a:ext>
                </a:extLst>
              </a:tr>
              <a:tr h="4177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TCP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7008723"/>
                  </a:ext>
                </a:extLst>
              </a:tr>
              <a:tr h="4177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i="0" dirty="0">
                          <a:solidFill>
                            <a:schemeClr val="tx1"/>
                          </a:solidFill>
                          <a:latin typeface="思源黑体 CN" panose="020B0500000000000000" pitchFamily="34" charset="-122"/>
                          <a:ea typeface="思源黑体 CN" panose="020B0500000000000000" pitchFamily="34" charset="-122"/>
                        </a:rPr>
                        <a:t>IP</a:t>
                      </a:r>
                      <a:endParaRPr lang="zh-CN" altLang="en-US" sz="2400" b="0" i="0" dirty="0">
                        <a:solidFill>
                          <a:schemeClr val="tx1"/>
                        </a:solidFill>
                        <a:latin typeface="思源黑体 CN" panose="020B0500000000000000" pitchFamily="34" charset="-122"/>
                        <a:ea typeface="思源黑体 CN" panose="020B05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1628228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ED2B044C-F61B-BE4A-29F4-EDEAA6C8C5A1}"/>
              </a:ext>
            </a:extLst>
          </p:cNvPr>
          <p:cNvSpPr txBox="1"/>
          <p:nvPr/>
        </p:nvSpPr>
        <p:spPr>
          <a:xfrm>
            <a:off x="1871779" y="6009921"/>
            <a:ext cx="1276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https</a:t>
            </a:r>
            <a:endParaRPr kumimoji="1" lang="zh-CN" altLang="en-US" sz="28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0234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89EBC9-9936-BFD3-C600-B96419BDA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TLS</a:t>
            </a:r>
            <a:r>
              <a:rPr lang="zh-CN" altLang="en-US" dirty="0"/>
              <a:t>核心原理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8759EA5-9206-C272-AEF3-41FB555C5BAD}"/>
              </a:ext>
            </a:extLst>
          </p:cNvPr>
          <p:cNvSpPr/>
          <p:nvPr/>
        </p:nvSpPr>
        <p:spPr>
          <a:xfrm>
            <a:off x="3807783" y="2326054"/>
            <a:ext cx="2053088" cy="7219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RSA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加密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小明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AES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key,</a:t>
            </a:r>
            <a:r>
              <a:rPr kumimoji="1"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小红公钥</a:t>
            </a:r>
            <a:r>
              <a:rPr kumimoji="1"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endParaRPr kumimoji="1"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F95B575-0D35-A620-CFD8-4655EBC74683}"/>
              </a:ext>
            </a:extLst>
          </p:cNvPr>
          <p:cNvSpPr/>
          <p:nvPr/>
        </p:nvSpPr>
        <p:spPr>
          <a:xfrm>
            <a:off x="3934327" y="3443798"/>
            <a:ext cx="180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密文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58B7579-70F9-8E46-E202-D044F57F85E7}"/>
              </a:ext>
            </a:extLst>
          </p:cNvPr>
          <p:cNvSpPr/>
          <p:nvPr/>
        </p:nvSpPr>
        <p:spPr>
          <a:xfrm>
            <a:off x="7786975" y="3443798"/>
            <a:ext cx="180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密文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4678562-7E33-E7C2-CB2D-BA0F6500F3FB}"/>
              </a:ext>
            </a:extLst>
          </p:cNvPr>
          <p:cNvSpPr/>
          <p:nvPr/>
        </p:nvSpPr>
        <p:spPr>
          <a:xfrm>
            <a:off x="7786975" y="2327513"/>
            <a:ext cx="1800000" cy="7204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RSA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解密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密文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小红私钥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D300421-B722-0E29-3D99-0A0208E2EE85}"/>
              </a:ext>
            </a:extLst>
          </p:cNvPr>
          <p:cNvSpPr/>
          <p:nvPr/>
        </p:nvSpPr>
        <p:spPr>
          <a:xfrm>
            <a:off x="7786975" y="1566977"/>
            <a:ext cx="180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小明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AES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94CE825-629F-7E95-B1F6-E058A3D752EA}"/>
              </a:ext>
            </a:extLst>
          </p:cNvPr>
          <p:cNvSpPr/>
          <p:nvPr/>
        </p:nvSpPr>
        <p:spPr>
          <a:xfrm>
            <a:off x="3736853" y="4194401"/>
            <a:ext cx="2194948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机密文件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(request)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CB37B60-2D69-CF5E-17AC-2A580BAEE96D}"/>
              </a:ext>
            </a:extLst>
          </p:cNvPr>
          <p:cNvSpPr/>
          <p:nvPr/>
        </p:nvSpPr>
        <p:spPr>
          <a:xfrm>
            <a:off x="3934327" y="4955452"/>
            <a:ext cx="180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小明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AES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D509E53-DD9C-B0E6-EB32-E00C19960EF5}"/>
              </a:ext>
            </a:extLst>
          </p:cNvPr>
          <p:cNvSpPr/>
          <p:nvPr/>
        </p:nvSpPr>
        <p:spPr>
          <a:xfrm>
            <a:off x="3934327" y="5711280"/>
            <a:ext cx="180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密文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25F4ABD-FBB3-9FA2-2142-1C590583EA51}"/>
              </a:ext>
            </a:extLst>
          </p:cNvPr>
          <p:cNvSpPr/>
          <p:nvPr/>
        </p:nvSpPr>
        <p:spPr>
          <a:xfrm>
            <a:off x="7786975" y="5711280"/>
            <a:ext cx="180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密文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145478F-C13D-EEFF-1BF5-3CA94EB35F78}"/>
              </a:ext>
            </a:extLst>
          </p:cNvPr>
          <p:cNvSpPr/>
          <p:nvPr/>
        </p:nvSpPr>
        <p:spPr>
          <a:xfrm>
            <a:off x="7786975" y="4955452"/>
            <a:ext cx="180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小明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AES</a:t>
            </a:r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</a:t>
            </a:r>
            <a:endParaRPr kumimoji="1" lang="zh-CN" altLang="en-US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C3E58E3-9A66-E3BD-D3BB-C430EF06AA35}"/>
              </a:ext>
            </a:extLst>
          </p:cNvPr>
          <p:cNvSpPr/>
          <p:nvPr/>
        </p:nvSpPr>
        <p:spPr>
          <a:xfrm>
            <a:off x="7786975" y="4199625"/>
            <a:ext cx="1800000" cy="3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机密文件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ED36588-7558-4151-FA7C-0BA79B4970F4}"/>
              </a:ext>
            </a:extLst>
          </p:cNvPr>
          <p:cNvSpPr txBox="1"/>
          <p:nvPr/>
        </p:nvSpPr>
        <p:spPr>
          <a:xfrm>
            <a:off x="838200" y="3609454"/>
            <a:ext cx="14670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小明</a:t>
            </a:r>
            <a:endParaRPr kumimoji="1" lang="en-US" altLang="zh-CN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kumimoji="1"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（客户端）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3BD3F9B-A168-ECED-224C-033EE2ED119D}"/>
              </a:ext>
            </a:extLst>
          </p:cNvPr>
          <p:cNvSpPr txBox="1"/>
          <p:nvPr/>
        </p:nvSpPr>
        <p:spPr>
          <a:xfrm>
            <a:off x="9608514" y="3609454"/>
            <a:ext cx="14670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小红</a:t>
            </a:r>
            <a:endParaRPr kumimoji="1" lang="en-US" altLang="zh-CN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kumimoji="1"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（服务端）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23547F51-73A1-E4E6-1E79-E2483F7B46DF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834327" y="3047971"/>
            <a:ext cx="0" cy="3958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0E1B2507-CCDA-8B25-383D-6FAB8B63C44A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4834327" y="5315452"/>
            <a:ext cx="0" cy="3958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6673984A-48B8-72D9-1A36-F768C4EA4D84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4834327" y="4554401"/>
            <a:ext cx="0" cy="4010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9BFA81A5-9FCB-8E6B-2B28-8D4A5C14C7C5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734327" y="3623798"/>
            <a:ext cx="20526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D5AD19E8-D240-5D3B-4FF9-87F7F25CAD99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5734327" y="5891280"/>
            <a:ext cx="20526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60FB4F96-749D-6963-6AAB-C2A336DCBA47}"/>
              </a:ext>
            </a:extLst>
          </p:cNvPr>
          <p:cNvCxnSpPr>
            <a:cxnSpLocks/>
            <a:stCxn id="12" idx="0"/>
            <a:endCxn id="13" idx="2"/>
          </p:cNvCxnSpPr>
          <p:nvPr/>
        </p:nvCxnSpPr>
        <p:spPr>
          <a:xfrm flipV="1">
            <a:off x="8686975" y="5315452"/>
            <a:ext cx="0" cy="3958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F1B309E4-1995-36F2-4F84-05CF77523B7E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flipV="1">
            <a:off x="8686975" y="4559625"/>
            <a:ext cx="0" cy="3958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90501D24-B230-5564-01FD-89F24D9C5EBE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flipV="1">
            <a:off x="8686975" y="1926977"/>
            <a:ext cx="0" cy="4005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EB3F735D-F064-3654-701A-68434C5B670D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flipV="1">
            <a:off x="8686975" y="3047971"/>
            <a:ext cx="0" cy="3958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037B3991-B25C-B26B-52C4-DF6B3A9AF6C7}"/>
              </a:ext>
            </a:extLst>
          </p:cNvPr>
          <p:cNvCxnSpPr>
            <a:cxnSpLocks/>
          </p:cNvCxnSpPr>
          <p:nvPr/>
        </p:nvCxnSpPr>
        <p:spPr>
          <a:xfrm>
            <a:off x="2190050" y="3963397"/>
            <a:ext cx="7608804" cy="2818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662ACD12-CE9B-4143-CC43-07887ECBA903}"/>
              </a:ext>
            </a:extLst>
          </p:cNvPr>
          <p:cNvSpPr txBox="1"/>
          <p:nvPr/>
        </p:nvSpPr>
        <p:spPr>
          <a:xfrm>
            <a:off x="2190049" y="3052343"/>
            <a:ext cx="1467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8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握手阶段</a:t>
            </a:r>
            <a:endParaRPr lang="zh-CN" altLang="en-US" dirty="0">
              <a:solidFill>
                <a:srgbClr val="F76212"/>
              </a:solidFill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C3C86E66-181F-74D2-4FE5-1477A938E319}"/>
              </a:ext>
            </a:extLst>
          </p:cNvPr>
          <p:cNvSpPr txBox="1"/>
          <p:nvPr/>
        </p:nvSpPr>
        <p:spPr>
          <a:xfrm>
            <a:off x="2190050" y="454245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数据传输</a:t>
            </a:r>
            <a:r>
              <a:rPr kumimoji="1" lang="zh-CN" altLang="en-US" sz="18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阶段</a:t>
            </a:r>
            <a:endParaRPr lang="zh-CN" altLang="en-US" dirty="0">
              <a:solidFill>
                <a:srgbClr val="F76212"/>
              </a:solidFill>
            </a:endParaRPr>
          </a:p>
        </p:txBody>
      </p:sp>
      <p:sp>
        <p:nvSpPr>
          <p:cNvPr id="61" name="对话气泡: 圆角矩形 60">
            <a:extLst>
              <a:ext uri="{FF2B5EF4-FFF2-40B4-BE49-F238E27FC236}">
                <a16:creationId xmlns:a16="http://schemas.microsoft.com/office/drawing/2014/main" id="{F06E3BE9-3D69-C90B-9D60-37A54301163F}"/>
              </a:ext>
            </a:extLst>
          </p:cNvPr>
          <p:cNvSpPr/>
          <p:nvPr/>
        </p:nvSpPr>
        <p:spPr>
          <a:xfrm>
            <a:off x="4551218" y="322030"/>
            <a:ext cx="6037118" cy="1085348"/>
          </a:xfrm>
          <a:prstGeom prst="wedgeRoundRectCallout">
            <a:avLst>
              <a:gd name="adj1" fmla="val -28449"/>
              <a:gd name="adj2" fmla="val 7260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客户端随机生成一个</a:t>
            </a: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密</a:t>
            </a:r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钥</a:t>
            </a:r>
            <a:r>
              <a:rPr lang="en-US" altLang="zh-CN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对称加密</a:t>
            </a:r>
            <a:r>
              <a:rPr lang="en-US" altLang="zh-CN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，并用</a:t>
            </a: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服务端的公钥加密它，发给服务端。至此完成</a:t>
            </a:r>
            <a:r>
              <a:rPr kumimoji="1" lang="en-US" altLang="zh-CN" sz="18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TLS</a:t>
            </a:r>
            <a:r>
              <a:rPr kumimoji="1" lang="zh-CN" altLang="en-US" sz="1800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握手</a:t>
            </a: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功能。随后</a:t>
            </a:r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客户端和</a:t>
            </a:r>
            <a:r>
              <a:rPr kumimoji="1"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服务端就用这个密</a:t>
            </a:r>
            <a:r>
              <a:rPr lang="zh-CN" altLang="en-US" sz="1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钥来加密、解密需要传输的数据。</a:t>
            </a:r>
            <a:endParaRPr lang="en-US" altLang="zh-CN" sz="1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620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FAFACF-DDFE-D4F6-42AE-4EDA548F0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JWT</a:t>
            </a:r>
            <a:r>
              <a:rPr lang="zh-CN" altLang="en-US" dirty="0"/>
              <a:t>鉴权</a:t>
            </a:r>
          </a:p>
        </p:txBody>
      </p:sp>
    </p:spTree>
    <p:extLst>
      <p:ext uri="{BB962C8B-B14F-4D97-AF65-F5344CB8AC3E}">
        <p14:creationId xmlns:p14="http://schemas.microsoft.com/office/powerpoint/2010/main" val="1973827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B08D10-4321-017D-70FC-76D744D75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Token</a:t>
            </a:r>
            <a:r>
              <a:rPr lang="zh-CN" altLang="en-US" dirty="0"/>
              <a:t>的身份认证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2D2EB1C2-42F3-4A17-4C4C-354DF555CC6C}"/>
              </a:ext>
            </a:extLst>
          </p:cNvPr>
          <p:cNvGrpSpPr/>
          <p:nvPr/>
        </p:nvGrpSpPr>
        <p:grpSpPr>
          <a:xfrm>
            <a:off x="6110308" y="2477959"/>
            <a:ext cx="5243492" cy="3046669"/>
            <a:chOff x="2803095" y="2543549"/>
            <a:chExt cx="5243492" cy="304666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B0955095-DF34-FC88-BD44-D2B6115B2C0A}"/>
                </a:ext>
              </a:extLst>
            </p:cNvPr>
            <p:cNvSpPr/>
            <p:nvPr/>
          </p:nvSpPr>
          <p:spPr>
            <a:xfrm>
              <a:off x="2803095" y="2543549"/>
              <a:ext cx="1145995" cy="30466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客户端</a:t>
              </a:r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E7A88869-D76C-C873-9097-549E5862949E}"/>
                </a:ext>
              </a:extLst>
            </p:cNvPr>
            <p:cNvSpPr/>
            <p:nvPr/>
          </p:nvSpPr>
          <p:spPr>
            <a:xfrm>
              <a:off x="6900592" y="2543549"/>
              <a:ext cx="1145995" cy="30466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服务端</a:t>
              </a:r>
            </a:p>
          </p:txBody>
        </p: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4C8DE122-0AAE-3FDC-5EAE-49432C2CE596}"/>
                </a:ext>
              </a:extLst>
            </p:cNvPr>
            <p:cNvCxnSpPr/>
            <p:nvPr/>
          </p:nvCxnSpPr>
          <p:spPr>
            <a:xfrm flipV="1">
              <a:off x="3949090" y="3354130"/>
              <a:ext cx="29515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9A56702-8B80-8E33-5F61-DA356D34A621}"/>
                </a:ext>
              </a:extLst>
            </p:cNvPr>
            <p:cNvSpPr txBox="1"/>
            <p:nvPr/>
          </p:nvSpPr>
          <p:spPr>
            <a:xfrm>
              <a:off x="4293762" y="2984798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登录：用户名，密码</a:t>
              </a:r>
            </a:p>
          </p:txBody>
        </p:sp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1C3453E0-F565-77E7-109F-2F534480ACE6}"/>
                </a:ext>
              </a:extLst>
            </p:cNvPr>
            <p:cNvCxnSpPr>
              <a:cxnSpLocks/>
              <a:stCxn id="4" idx="1"/>
              <a:endCxn id="3" idx="3"/>
            </p:cNvCxnSpPr>
            <p:nvPr/>
          </p:nvCxnSpPr>
          <p:spPr>
            <a:xfrm flipH="1">
              <a:off x="3949090" y="4066884"/>
              <a:ext cx="29515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4A5CE6B4-A34C-4F46-E5F1-04BABF68FE5B}"/>
                </a:ext>
              </a:extLst>
            </p:cNvPr>
            <p:cNvCxnSpPr>
              <a:cxnSpLocks/>
            </p:cNvCxnSpPr>
            <p:nvPr/>
          </p:nvCxnSpPr>
          <p:spPr>
            <a:xfrm>
              <a:off x="3949090" y="4835539"/>
              <a:ext cx="29515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1D21528-F268-1437-EA79-5388EF6092C1}"/>
                </a:ext>
              </a:extLst>
            </p:cNvPr>
            <p:cNvSpPr txBox="1"/>
            <p:nvPr/>
          </p:nvSpPr>
          <p:spPr>
            <a:xfrm>
              <a:off x="3984350" y="4463574"/>
              <a:ext cx="28882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请求参数，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Token(header)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811CADB-0218-F881-2B59-9974F6DF6C9B}"/>
                </a:ext>
              </a:extLst>
            </p:cNvPr>
            <p:cNvSpPr txBox="1"/>
            <p:nvPr/>
          </p:nvSpPr>
          <p:spPr>
            <a:xfrm>
              <a:off x="4071516" y="3699233"/>
              <a:ext cx="27453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Token</a:t>
              </a:r>
              <a:r>
                <a:rPr lang="zh-CN" altLang="en-US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：</a:t>
              </a:r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eyJhbNTE2Mj…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2" name="内容占位符 2">
            <a:extLst>
              <a:ext uri="{FF2B5EF4-FFF2-40B4-BE49-F238E27FC236}">
                <a16:creationId xmlns:a16="http://schemas.microsoft.com/office/drawing/2014/main" id="{F4A36F72-3AD5-889D-6156-B9E75DBAA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7436" cy="4351338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2400" dirty="0"/>
              <a:t>用户输入用户名、密码进行登录</a:t>
            </a:r>
            <a:endParaRPr lang="en-US" altLang="zh-CN" sz="2400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sz="2400" dirty="0"/>
              <a:t>服务端校验登录成功后用自己的密钥生成一个</a:t>
            </a:r>
            <a:r>
              <a:rPr lang="en-US" altLang="zh-CN" sz="2400" dirty="0"/>
              <a:t>Token(</a:t>
            </a:r>
            <a:r>
              <a:rPr lang="zh-CN" altLang="en-US" sz="2400" dirty="0"/>
              <a:t>一个看似随机的字符串，里面实际上包含用户的登录信息</a:t>
            </a:r>
            <a:r>
              <a:rPr lang="en-US" altLang="zh-CN" sz="2400" dirty="0"/>
              <a:t>)</a:t>
            </a:r>
            <a:r>
              <a:rPr lang="zh-CN" altLang="en-US" sz="2400" dirty="0"/>
              <a:t>，并返回</a:t>
            </a:r>
            <a:endParaRPr lang="en-US" altLang="zh-CN" sz="2400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sz="2400" dirty="0"/>
              <a:t>客户端后续的所有请求都带上</a:t>
            </a:r>
            <a:r>
              <a:rPr lang="en-US" altLang="zh-CN" sz="2400" dirty="0"/>
              <a:t>Token</a:t>
            </a:r>
            <a:r>
              <a:rPr lang="zh-CN" altLang="en-US" sz="2400" dirty="0"/>
              <a:t>，以向服务端证明自己已经登录过了</a:t>
            </a:r>
            <a:endParaRPr lang="en-US" altLang="zh-CN" sz="2400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sz="2400" dirty="0"/>
              <a:t>服务端使用自己的密钥来验证</a:t>
            </a:r>
            <a:r>
              <a:rPr lang="en-US" altLang="zh-CN" sz="2400" dirty="0"/>
              <a:t>Token</a:t>
            </a:r>
            <a:r>
              <a:rPr lang="zh-CN" altLang="en-US" sz="2400" dirty="0"/>
              <a:t>的合法性</a:t>
            </a:r>
            <a:endParaRPr lang="en-US" altLang="zh-CN" sz="2400" dirty="0"/>
          </a:p>
          <a:p>
            <a:pPr marL="514350" indent="-514350">
              <a:buFont typeface="+mj-lt"/>
              <a:buAutoNum type="arabic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2586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0F0DE1-21EF-354D-8300-9EA2057AE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Json Web Token</a:t>
            </a:r>
            <a:r>
              <a:rPr lang="zh-CN" altLang="en-US" dirty="0"/>
              <a:t>的生成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75A57E3-C4D5-7309-6BED-69508EC92B80}"/>
              </a:ext>
            </a:extLst>
          </p:cNvPr>
          <p:cNvSpPr txBox="1"/>
          <p:nvPr/>
        </p:nvSpPr>
        <p:spPr>
          <a:xfrm>
            <a:off x="838201" y="1690688"/>
            <a:ext cx="105155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eyJhbGciOiJIUzI1NiIsInR9.eyJzdWIiOiLpq55pWZ62MDg5NjAwfQ.BJPuWyDSM6OpBtDusbv8e7FnZYSDabl9ACh0</a:t>
            </a:r>
          </a:p>
        </p:txBody>
      </p:sp>
      <p:sp>
        <p:nvSpPr>
          <p:cNvPr id="6" name="右大括号 5">
            <a:extLst>
              <a:ext uri="{FF2B5EF4-FFF2-40B4-BE49-F238E27FC236}">
                <a16:creationId xmlns:a16="http://schemas.microsoft.com/office/drawing/2014/main" id="{09757E7E-763F-3C0E-EA08-A93A065E6F8E}"/>
              </a:ext>
            </a:extLst>
          </p:cNvPr>
          <p:cNvSpPr/>
          <p:nvPr/>
        </p:nvSpPr>
        <p:spPr>
          <a:xfrm rot="5400000">
            <a:off x="2058762" y="953397"/>
            <a:ext cx="158989" cy="2375845"/>
          </a:xfrm>
          <a:prstGeom prst="rightBrace">
            <a:avLst>
              <a:gd name="adj1" fmla="val 156512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90B64E10-D116-CF52-740A-744A73422405}"/>
              </a:ext>
            </a:extLst>
          </p:cNvPr>
          <p:cNvSpPr/>
          <p:nvPr/>
        </p:nvSpPr>
        <p:spPr>
          <a:xfrm rot="5400000">
            <a:off x="5049864" y="418667"/>
            <a:ext cx="158988" cy="3445304"/>
          </a:xfrm>
          <a:prstGeom prst="rightBrace">
            <a:avLst>
              <a:gd name="adj1" fmla="val 156512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右大括号 7">
            <a:extLst>
              <a:ext uri="{FF2B5EF4-FFF2-40B4-BE49-F238E27FC236}">
                <a16:creationId xmlns:a16="http://schemas.microsoft.com/office/drawing/2014/main" id="{A2720333-4DA1-4BE4-DECF-C3E062FE4C04}"/>
              </a:ext>
            </a:extLst>
          </p:cNvPr>
          <p:cNvSpPr/>
          <p:nvPr/>
        </p:nvSpPr>
        <p:spPr>
          <a:xfrm rot="5400000">
            <a:off x="8971933" y="28280"/>
            <a:ext cx="191570" cy="4193499"/>
          </a:xfrm>
          <a:prstGeom prst="rightBrace">
            <a:avLst>
              <a:gd name="adj1" fmla="val 156512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410FCA3-855F-7B09-4F15-5E74DC678796}"/>
              </a:ext>
            </a:extLst>
          </p:cNvPr>
          <p:cNvSpPr/>
          <p:nvPr/>
        </p:nvSpPr>
        <p:spPr>
          <a:xfrm>
            <a:off x="1379252" y="2902920"/>
            <a:ext cx="1525993" cy="10900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{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"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alg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": "HS256",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"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typ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": "JWT"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  <a:endParaRPr lang="zh-CN" altLang="en-US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88101EF-E001-B6AB-998E-7A8872FF7F83}"/>
              </a:ext>
            </a:extLst>
          </p:cNvPr>
          <p:cNvSpPr/>
          <p:nvPr/>
        </p:nvSpPr>
        <p:spPr>
          <a:xfrm>
            <a:off x="4051245" y="2902920"/>
            <a:ext cx="2156226" cy="10900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{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"sub": "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高性能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golang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",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"name": "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大乔乔教育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",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"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iat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": 1696089600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  <a:endParaRPr lang="zh-CN" altLang="en-US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F9E8653-919E-07C9-C13B-D6E50A41F4C1}"/>
              </a:ext>
            </a:extLst>
          </p:cNvPr>
          <p:cNvSpPr/>
          <p:nvPr/>
        </p:nvSpPr>
        <p:spPr>
          <a:xfrm>
            <a:off x="7527622" y="2902919"/>
            <a:ext cx="3080191" cy="10900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HMACSHA256( 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base64UrlEncode(header) + "." +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 </a:t>
            </a:r>
          </a:p>
          <a:p>
            <a:r>
              <a:rPr lang="en-US" altLang="zh-CN" sz="1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base64UrlEncode(payload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),</a:t>
            </a:r>
          </a:p>
          <a:p>
            <a:r>
              <a:rPr lang="zh-CN" altLang="en-US" sz="1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密钥</a:t>
            </a:r>
            <a:endParaRPr lang="en-US" altLang="zh-CN" sz="1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endParaRPr lang="zh-CN" altLang="en-US" sz="1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B31109B-A43A-251F-6C3C-E1848F61971E}"/>
              </a:ext>
            </a:extLst>
          </p:cNvPr>
          <p:cNvSpPr txBox="1"/>
          <p:nvPr/>
        </p:nvSpPr>
        <p:spPr>
          <a:xfrm>
            <a:off x="1700475" y="3999018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header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8EFB2DA-DB33-187F-94B0-4D306EE268FE}"/>
              </a:ext>
            </a:extLst>
          </p:cNvPr>
          <p:cNvSpPr txBox="1"/>
          <p:nvPr/>
        </p:nvSpPr>
        <p:spPr>
          <a:xfrm>
            <a:off x="4642686" y="3999018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payload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4C8E6BA-C19D-99FA-CC8F-05F78677D865}"/>
              </a:ext>
            </a:extLst>
          </p:cNvPr>
          <p:cNvSpPr txBox="1"/>
          <p:nvPr/>
        </p:nvSpPr>
        <p:spPr>
          <a:xfrm>
            <a:off x="8516123" y="4001035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signature</a:t>
            </a:r>
            <a:endParaRPr lang="zh-CN" altLang="en-US" dirty="0"/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289980E-9B7D-3DBC-B8E0-C998DA97A81C}"/>
              </a:ext>
            </a:extLst>
          </p:cNvPr>
          <p:cNvCxnSpPr>
            <a:stCxn id="9" idx="0"/>
            <a:endCxn id="6" idx="1"/>
          </p:cNvCxnSpPr>
          <p:nvPr/>
        </p:nvCxnSpPr>
        <p:spPr>
          <a:xfrm flipH="1" flipV="1">
            <a:off x="2138256" y="2220814"/>
            <a:ext cx="3993" cy="682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8CD29B9A-5B77-A582-87F2-8103A8A0CC45}"/>
              </a:ext>
            </a:extLst>
          </p:cNvPr>
          <p:cNvCxnSpPr>
            <a:cxnSpLocks/>
            <a:stCxn id="11" idx="0"/>
            <a:endCxn id="8" idx="1"/>
          </p:cNvCxnSpPr>
          <p:nvPr/>
        </p:nvCxnSpPr>
        <p:spPr>
          <a:xfrm flipV="1">
            <a:off x="9067718" y="2220815"/>
            <a:ext cx="0" cy="682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6BDF3264-D20E-57F0-20F0-0E2E43A0B31B}"/>
              </a:ext>
            </a:extLst>
          </p:cNvPr>
          <p:cNvCxnSpPr>
            <a:cxnSpLocks/>
            <a:stCxn id="10" idx="0"/>
            <a:endCxn id="7" idx="1"/>
          </p:cNvCxnSpPr>
          <p:nvPr/>
        </p:nvCxnSpPr>
        <p:spPr>
          <a:xfrm flipV="1">
            <a:off x="5129358" y="2220813"/>
            <a:ext cx="0" cy="6821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DE326606-4DE8-B2AC-BEE5-0948AC463565}"/>
              </a:ext>
            </a:extLst>
          </p:cNvPr>
          <p:cNvSpPr txBox="1"/>
          <p:nvPr/>
        </p:nvSpPr>
        <p:spPr>
          <a:xfrm>
            <a:off x="1379252" y="2430619"/>
            <a:ext cx="1619166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base64UrlEncode</a:t>
            </a:r>
            <a:endParaRPr lang="zh-CN" altLang="en-US" sz="14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A8C5206-7847-065C-B98C-042C1645A12D}"/>
              </a:ext>
            </a:extLst>
          </p:cNvPr>
          <p:cNvSpPr txBox="1"/>
          <p:nvPr/>
        </p:nvSpPr>
        <p:spPr>
          <a:xfrm>
            <a:off x="4343732" y="2407978"/>
            <a:ext cx="1619166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base64UrlEncode</a:t>
            </a:r>
            <a:endParaRPr lang="zh-CN" altLang="en-US" sz="14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F9E2B4D-2C08-BE36-3425-3576E64537F8}"/>
              </a:ext>
            </a:extLst>
          </p:cNvPr>
          <p:cNvSpPr txBox="1"/>
          <p:nvPr/>
        </p:nvSpPr>
        <p:spPr>
          <a:xfrm>
            <a:off x="838201" y="4472175"/>
            <a:ext cx="25685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alg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 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哈希算法，默认为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HMAC SHA256(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写为 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HS256)</a:t>
            </a:r>
          </a:p>
          <a:p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typ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 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令牌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(token)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类型，统一写为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JWT</a:t>
            </a:r>
            <a:endParaRPr lang="zh-CN" altLang="en-US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0919A47-78B0-C0A7-4207-80E50FC788C4}"/>
              </a:ext>
            </a:extLst>
          </p:cNvPr>
          <p:cNvSpPr txBox="1"/>
          <p:nvPr/>
        </p:nvSpPr>
        <p:spPr>
          <a:xfrm>
            <a:off x="3848431" y="4472175"/>
            <a:ext cx="260976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jti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 JWT ID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用于标识该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JWT</a:t>
            </a:r>
          </a:p>
          <a:p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iss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 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发行人。比如微信</a:t>
            </a:r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aud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 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受众人。比如王者荣耀</a:t>
            </a:r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sub: 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主题</a:t>
            </a:r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iat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 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发布时间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精确到秒</a:t>
            </a:r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nbf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: 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在此之前不可用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精确到秒</a:t>
            </a:r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exp: 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到期时间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,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精确到秒</a:t>
            </a:r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其他用户自定义字段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CA275C0-A1A9-14D9-B88D-2164E0242CD4}"/>
              </a:ext>
            </a:extLst>
          </p:cNvPr>
          <p:cNvSpPr txBox="1"/>
          <p:nvPr/>
        </p:nvSpPr>
        <p:spPr>
          <a:xfrm>
            <a:off x="7762832" y="4472175"/>
            <a:ext cx="26097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HMACSHA256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是一种哈希算法，输出长度为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256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位。它将密钥与消息数据混合，使用哈希函数对结果进行哈希处理，再次将哈希值与密钥混合，然后第二次应用哈希函数。</a:t>
            </a:r>
            <a:endParaRPr lang="zh-CN" altLang="en-US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3A30756C-4A57-B1CC-E330-A10ED4F61A78}"/>
              </a:ext>
            </a:extLst>
          </p:cNvPr>
          <p:cNvSpPr txBox="1"/>
          <p:nvPr/>
        </p:nvSpPr>
        <p:spPr>
          <a:xfrm>
            <a:off x="8281509" y="2403569"/>
            <a:ext cx="1619166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base64UrlEncode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2214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811F3E-B816-7AC5-0532-A37D0AAD6F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文件加密</a:t>
            </a:r>
          </a:p>
        </p:txBody>
      </p:sp>
    </p:spTree>
    <p:extLst>
      <p:ext uri="{BB962C8B-B14F-4D97-AF65-F5344CB8AC3E}">
        <p14:creationId xmlns:p14="http://schemas.microsoft.com/office/powerpoint/2010/main" val="517413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矩形 92">
            <a:extLst>
              <a:ext uri="{FF2B5EF4-FFF2-40B4-BE49-F238E27FC236}">
                <a16:creationId xmlns:a16="http://schemas.microsoft.com/office/drawing/2014/main" id="{389F972D-FF8D-528D-7486-64B133F5EED9}"/>
              </a:ext>
            </a:extLst>
          </p:cNvPr>
          <p:cNvSpPr/>
          <p:nvPr/>
        </p:nvSpPr>
        <p:spPr>
          <a:xfrm>
            <a:off x="2827051" y="4494562"/>
            <a:ext cx="2156226" cy="1090093"/>
          </a:xfrm>
          <a:prstGeom prst="rect">
            <a:avLst/>
          </a:prstGeom>
          <a:solidFill>
            <a:srgbClr val="F76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6BC186F0-CC01-B14D-0E30-8A16ABF1ADB3}"/>
              </a:ext>
            </a:extLst>
          </p:cNvPr>
          <p:cNvSpPr/>
          <p:nvPr/>
        </p:nvSpPr>
        <p:spPr>
          <a:xfrm>
            <a:off x="3386075" y="1695503"/>
            <a:ext cx="3473921" cy="338554"/>
          </a:xfrm>
          <a:prstGeom prst="rect">
            <a:avLst/>
          </a:prstGeom>
          <a:solidFill>
            <a:srgbClr val="F762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0E5E097-3EF8-DB1A-1658-DAE1BDD48FFE}"/>
              </a:ext>
            </a:extLst>
          </p:cNvPr>
          <p:cNvSpPr txBox="1"/>
          <p:nvPr/>
        </p:nvSpPr>
        <p:spPr>
          <a:xfrm>
            <a:off x="838201" y="1690688"/>
            <a:ext cx="105155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eyJhbGciOiJIUzI1NiIsInR9.eyJzdWIiOiLpq55pWZ62MDg5NjAwfQ.BJPuWyDSM6OpBtDusbv8e7FnZYSDabl9ACh0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3E61952-F7FD-94FC-9E4D-D38BA9D9C22D}"/>
              </a:ext>
            </a:extLst>
          </p:cNvPr>
          <p:cNvSpPr/>
          <p:nvPr/>
        </p:nvSpPr>
        <p:spPr>
          <a:xfrm>
            <a:off x="2827052" y="4488146"/>
            <a:ext cx="2156226" cy="1090093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{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"sub": "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高性能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golang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",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"name": "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大乔乔教育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",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   "</a:t>
            </a:r>
            <a:r>
              <a:rPr lang="en-US" altLang="zh-CN" sz="14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iat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": 1696089600</a:t>
            </a:r>
          </a:p>
          <a:p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}</a:t>
            </a:r>
            <a:endParaRPr lang="zh-CN" altLang="en-US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4EA7CF8-8044-5409-A64C-C7B631ACF90F}"/>
              </a:ext>
            </a:extLst>
          </p:cNvPr>
          <p:cNvSpPr txBox="1"/>
          <p:nvPr/>
        </p:nvSpPr>
        <p:spPr>
          <a:xfrm>
            <a:off x="3418493" y="5584244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payload</a:t>
            </a:r>
            <a:endParaRPr lang="zh-CN" altLang="en-US" dirty="0"/>
          </a:p>
        </p:txBody>
      </p:sp>
      <p:cxnSp>
        <p:nvCxnSpPr>
          <p:cNvPr id="95" name="连接符: 肘形 94">
            <a:extLst>
              <a:ext uri="{FF2B5EF4-FFF2-40B4-BE49-F238E27FC236}">
                <a16:creationId xmlns:a16="http://schemas.microsoft.com/office/drawing/2014/main" id="{33C2453E-5DA9-97F5-BE32-08B91E9867AE}"/>
              </a:ext>
            </a:extLst>
          </p:cNvPr>
          <p:cNvCxnSpPr>
            <a:cxnSpLocks/>
            <a:stCxn id="4" idx="2"/>
            <a:endCxn id="93" idx="3"/>
          </p:cNvCxnSpPr>
          <p:nvPr/>
        </p:nvCxnSpPr>
        <p:spPr>
          <a:xfrm rot="5400000">
            <a:off x="4034456" y="2978063"/>
            <a:ext cx="3010367" cy="111272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7" name="文本框 96">
            <a:extLst>
              <a:ext uri="{FF2B5EF4-FFF2-40B4-BE49-F238E27FC236}">
                <a16:creationId xmlns:a16="http://schemas.microsoft.com/office/drawing/2014/main" id="{7AB9E993-628D-C419-A572-DFF6BB55BCE0}"/>
              </a:ext>
            </a:extLst>
          </p:cNvPr>
          <p:cNvSpPr txBox="1"/>
          <p:nvPr/>
        </p:nvSpPr>
        <p:spPr>
          <a:xfrm>
            <a:off x="5275241" y="3990281"/>
            <a:ext cx="1641518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base64Url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code</a:t>
            </a:r>
            <a:endParaRPr lang="zh-CN" altLang="en-US" sz="1400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105122D-D89D-333F-D5A0-1CA3F104F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Json Web Token</a:t>
            </a:r>
            <a:r>
              <a:rPr lang="zh-CN" altLang="en-US" dirty="0"/>
              <a:t>的验证</a:t>
            </a:r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4633207C-FC3F-2EC2-4752-06CCB2128BC8}"/>
              </a:ext>
            </a:extLst>
          </p:cNvPr>
          <p:cNvSpPr/>
          <p:nvPr/>
        </p:nvSpPr>
        <p:spPr>
          <a:xfrm rot="5400000">
            <a:off x="3809379" y="-829803"/>
            <a:ext cx="191572" cy="5909663"/>
          </a:xfrm>
          <a:prstGeom prst="rightBrace">
            <a:avLst>
              <a:gd name="adj1" fmla="val 156512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1C2467E3-FF18-300C-F2D4-1360E6EE7977}"/>
              </a:ext>
            </a:extLst>
          </p:cNvPr>
          <p:cNvSpPr/>
          <p:nvPr/>
        </p:nvSpPr>
        <p:spPr>
          <a:xfrm rot="5400000">
            <a:off x="8971933" y="28280"/>
            <a:ext cx="191570" cy="4193499"/>
          </a:xfrm>
          <a:prstGeom prst="rightBrace">
            <a:avLst>
              <a:gd name="adj1" fmla="val 156512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9676F153-43A9-FE9E-240A-E2809ED60FED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905165" y="2220815"/>
            <a:ext cx="0" cy="79543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30BF2C72-8209-AF0C-0EB4-E52EF5C49A7B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9067718" y="2220815"/>
            <a:ext cx="0" cy="68210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59A4139-D608-2D6A-7488-3A5A1F43AEEE}"/>
              </a:ext>
            </a:extLst>
          </p:cNvPr>
          <p:cNvSpPr txBox="1"/>
          <p:nvPr/>
        </p:nvSpPr>
        <p:spPr>
          <a:xfrm>
            <a:off x="3047499" y="2432408"/>
            <a:ext cx="1715334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HMACSHA256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(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密钥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)</a:t>
            </a:r>
            <a:endParaRPr lang="zh-CN" altLang="en-US" sz="1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2338175-2B25-756B-6E8B-D33E0AA9FF6D}"/>
              </a:ext>
            </a:extLst>
          </p:cNvPr>
          <p:cNvSpPr/>
          <p:nvPr/>
        </p:nvSpPr>
        <p:spPr>
          <a:xfrm>
            <a:off x="1932033" y="3031981"/>
            <a:ext cx="3946264" cy="3516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BJPuWyDSM6OpBtDusbv8e7FnZYSDabl9ACh0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AE666D4-FE27-0C7D-46F8-C57673A486FD}"/>
              </a:ext>
            </a:extLst>
          </p:cNvPr>
          <p:cNvSpPr txBox="1"/>
          <p:nvPr/>
        </p:nvSpPr>
        <p:spPr>
          <a:xfrm>
            <a:off x="3353571" y="3376875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signature</a:t>
            </a:r>
            <a:endParaRPr lang="zh-CN" altLang="en-US" dirty="0"/>
          </a:p>
        </p:txBody>
      </p:sp>
      <p:sp>
        <p:nvSpPr>
          <p:cNvPr id="25" name="菱形 24">
            <a:extLst>
              <a:ext uri="{FF2B5EF4-FFF2-40B4-BE49-F238E27FC236}">
                <a16:creationId xmlns:a16="http://schemas.microsoft.com/office/drawing/2014/main" id="{778E7B0B-39EC-6A64-38AC-EE0D5E271468}"/>
              </a:ext>
            </a:extLst>
          </p:cNvPr>
          <p:cNvSpPr/>
          <p:nvPr/>
        </p:nvSpPr>
        <p:spPr>
          <a:xfrm>
            <a:off x="8516124" y="2902920"/>
            <a:ext cx="1103187" cy="614925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相等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8BD35F0E-B2FC-04C1-4E67-54F3ADC29193}"/>
              </a:ext>
            </a:extLst>
          </p:cNvPr>
          <p:cNvCxnSpPr>
            <a:cxnSpLocks/>
            <a:stCxn id="25" idx="1"/>
            <a:endCxn id="23" idx="3"/>
          </p:cNvCxnSpPr>
          <p:nvPr/>
        </p:nvCxnSpPr>
        <p:spPr>
          <a:xfrm flipH="1" flipV="1">
            <a:off x="5878297" y="3207824"/>
            <a:ext cx="2637827" cy="255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9691A2F2-DD76-4277-C15E-131523A3FBE5}"/>
              </a:ext>
            </a:extLst>
          </p:cNvPr>
          <p:cNvSpPr txBox="1"/>
          <p:nvPr/>
        </p:nvSpPr>
        <p:spPr>
          <a:xfrm>
            <a:off x="8616312" y="4046061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验证通过</a:t>
            </a: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F8DD7F55-20B2-8CA6-405B-B9D074DFC3C3}"/>
              </a:ext>
            </a:extLst>
          </p:cNvPr>
          <p:cNvCxnSpPr>
            <a:cxnSpLocks/>
            <a:stCxn id="35" idx="0"/>
            <a:endCxn id="25" idx="2"/>
          </p:cNvCxnSpPr>
          <p:nvPr/>
        </p:nvCxnSpPr>
        <p:spPr>
          <a:xfrm flipV="1">
            <a:off x="9067718" y="3517845"/>
            <a:ext cx="0" cy="5282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E9BB25C1-5D81-B228-710A-A257E8D188E9}"/>
              </a:ext>
            </a:extLst>
          </p:cNvPr>
          <p:cNvSpPr txBox="1"/>
          <p:nvPr/>
        </p:nvSpPr>
        <p:spPr>
          <a:xfrm>
            <a:off x="9067717" y="3592318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</a:t>
            </a:r>
          </a:p>
        </p:txBody>
      </p:sp>
      <p:sp>
        <p:nvSpPr>
          <p:cNvPr id="100" name="思想气泡: 云 99">
            <a:extLst>
              <a:ext uri="{FF2B5EF4-FFF2-40B4-BE49-F238E27FC236}">
                <a16:creationId xmlns:a16="http://schemas.microsoft.com/office/drawing/2014/main" id="{21FC971F-23DE-D37D-2993-79C81E9B3716}"/>
              </a:ext>
            </a:extLst>
          </p:cNvPr>
          <p:cNvSpPr/>
          <p:nvPr/>
        </p:nvSpPr>
        <p:spPr>
          <a:xfrm>
            <a:off x="6463244" y="4760062"/>
            <a:ext cx="3923072" cy="1087536"/>
          </a:xfrm>
          <a:prstGeom prst="cloud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payload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以明文形式在网络上传输，里面不要包含敏感信息。</a:t>
            </a:r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/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JWT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一般配合</a:t>
            </a:r>
            <a:r>
              <a:rPr lang="en-US" altLang="zh-CN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https</a:t>
            </a:r>
            <a:r>
              <a:rPr lang="zh-CN" altLang="en-US" sz="1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使用</a:t>
            </a:r>
          </a:p>
        </p:txBody>
      </p:sp>
    </p:spTree>
    <p:extLst>
      <p:ext uri="{BB962C8B-B14F-4D97-AF65-F5344CB8AC3E}">
        <p14:creationId xmlns:p14="http://schemas.microsoft.com/office/powerpoint/2010/main" val="415298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2" grpId="0" animBg="1"/>
      <p:bldP spid="97" grpId="0" animBg="1"/>
      <p:bldP spid="10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ECAE6-2B18-D8A3-412D-9D6EC350CB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区块链核心算法</a:t>
            </a:r>
          </a:p>
        </p:txBody>
      </p:sp>
    </p:spTree>
    <p:extLst>
      <p:ext uri="{BB962C8B-B14F-4D97-AF65-F5344CB8AC3E}">
        <p14:creationId xmlns:p14="http://schemas.microsoft.com/office/powerpoint/2010/main" val="3229599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A822D3-16D5-8312-DA85-36C8DC374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0B592E-1618-9CC7-5739-8827A83B9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/>
              <a:t>区块链是一个去中心化的、分布式存储（不仅仅是记账）系统</a:t>
            </a:r>
            <a:endParaRPr lang="en-US" altLang="zh-CN" sz="1800" dirty="0"/>
          </a:p>
          <a:p>
            <a:r>
              <a:rPr lang="zh-CN" altLang="en-US" sz="1800" dirty="0"/>
              <a:t>只要有足够的机器资源（截止</a:t>
            </a:r>
            <a:r>
              <a:rPr lang="en-US" altLang="zh-CN" sz="1800" dirty="0"/>
              <a:t>2023</a:t>
            </a:r>
            <a:r>
              <a:rPr lang="zh-CN" altLang="en-US" sz="1800" dirty="0"/>
              <a:t>年</a:t>
            </a:r>
            <a:r>
              <a:rPr lang="en-US" altLang="zh-CN" sz="1800" dirty="0"/>
              <a:t>6</a:t>
            </a:r>
            <a:r>
              <a:rPr lang="zh-CN" altLang="en-US" sz="1800" dirty="0"/>
              <a:t>月，比特币区块链大小接近</a:t>
            </a:r>
            <a:r>
              <a:rPr lang="en-US" altLang="zh-CN" sz="1800" dirty="0"/>
              <a:t>500G</a:t>
            </a:r>
            <a:r>
              <a:rPr lang="zh-CN" altLang="en-US" sz="1800" dirty="0"/>
              <a:t>），每个人都可以参与到区块链当中，成为它的一个存储节点</a:t>
            </a:r>
            <a:endParaRPr lang="en-US" altLang="zh-CN" sz="1800" dirty="0"/>
          </a:p>
          <a:p>
            <a:r>
              <a:rPr lang="zh-CN" altLang="en-US" sz="1800" dirty="0"/>
              <a:t>钱包是</a:t>
            </a:r>
            <a:r>
              <a:rPr lang="en-US" altLang="zh-CN" sz="1800" dirty="0"/>
              <a:t>web3</a:t>
            </a:r>
            <a:r>
              <a:rPr lang="zh-CN" altLang="en-US" sz="1800" dirty="0"/>
              <a:t>的入口，它帮我们把口令转为以太坊账户。以太坊账户是公开的，口令需要自己保管（建议刻在铁牌上，防火），钱包系统不保管我们的口令</a:t>
            </a:r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数据被分割成很多块（在比特币中一个区块最大是</a:t>
            </a:r>
            <a:r>
              <a:rPr lang="en-US" altLang="zh-CN" sz="1800" dirty="0"/>
              <a:t>1M</a:t>
            </a:r>
            <a:r>
              <a:rPr lang="zh-CN" altLang="en-US" sz="1800" dirty="0"/>
              <a:t>），这些区块的序链接起来构成完整的账本</a:t>
            </a:r>
            <a:r>
              <a:rPr lang="en-US" altLang="zh-CN" sz="1800" dirty="0"/>
              <a:t>——</a:t>
            </a:r>
            <a:r>
              <a:rPr lang="zh-CN" altLang="en-US" sz="1800" dirty="0"/>
              <a:t>区块链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9368889-F3F3-531D-00B0-1A4356AFE009}"/>
              </a:ext>
            </a:extLst>
          </p:cNvPr>
          <p:cNvGrpSpPr/>
          <p:nvPr/>
        </p:nvGrpSpPr>
        <p:grpSpPr>
          <a:xfrm>
            <a:off x="2743098" y="3821746"/>
            <a:ext cx="6705804" cy="552931"/>
            <a:chOff x="2023386" y="3724828"/>
            <a:chExt cx="6705804" cy="552931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6B9C4BC-2F01-B6D1-146A-9C547812E880}"/>
                </a:ext>
              </a:extLst>
            </p:cNvPr>
            <p:cNvSpPr txBox="1"/>
            <p:nvPr/>
          </p:nvSpPr>
          <p:spPr>
            <a:xfrm flipH="1">
              <a:off x="3462810" y="3908427"/>
              <a:ext cx="6835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私钥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9B93A38-F1A5-A49E-05CA-F28849BB6F97}"/>
                </a:ext>
              </a:extLst>
            </p:cNvPr>
            <p:cNvSpPr txBox="1"/>
            <p:nvPr/>
          </p:nvSpPr>
          <p:spPr>
            <a:xfrm flipH="1">
              <a:off x="5153293" y="3908427"/>
              <a:ext cx="683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公钥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EC9E320-2204-8B6A-1CDF-432E37714700}"/>
                </a:ext>
              </a:extLst>
            </p:cNvPr>
            <p:cNvSpPr txBox="1"/>
            <p:nvPr/>
          </p:nvSpPr>
          <p:spPr>
            <a:xfrm flipH="1">
              <a:off x="6818496" y="3908427"/>
              <a:ext cx="19106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以太坊地址</a:t>
              </a:r>
              <a:r>
                <a:rPr lang="en-US" altLang="zh-CN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(</a:t>
              </a:r>
              <a:r>
                <a:rPr lang="zh-CN" altLang="en-US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账户</a:t>
              </a:r>
              <a:r>
                <a:rPr lang="en-US" altLang="zh-CN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)</a:t>
              </a:r>
              <a:endPara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893EEF1D-C7C7-E0F3-C05C-02925EC10A0A}"/>
                </a:ext>
              </a:extLst>
            </p:cNvPr>
            <p:cNvCxnSpPr>
              <a:cxnSpLocks/>
              <a:stCxn id="5" idx="1"/>
              <a:endCxn id="6" idx="3"/>
            </p:cNvCxnSpPr>
            <p:nvPr/>
          </p:nvCxnSpPr>
          <p:spPr>
            <a:xfrm>
              <a:off x="4146366" y="4093093"/>
              <a:ext cx="100692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9E1A69F9-F0CB-2298-8CCA-C8ACDCF7973C}"/>
                </a:ext>
              </a:extLst>
            </p:cNvPr>
            <p:cNvCxnSpPr>
              <a:cxnSpLocks/>
              <a:stCxn id="6" idx="1"/>
              <a:endCxn id="7" idx="3"/>
            </p:cNvCxnSpPr>
            <p:nvPr/>
          </p:nvCxnSpPr>
          <p:spPr>
            <a:xfrm>
              <a:off x="5836848" y="4093093"/>
              <a:ext cx="98164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E06DE25-1DE1-05C3-5D07-572DD6ECD1C6}"/>
                </a:ext>
              </a:extLst>
            </p:cNvPr>
            <p:cNvSpPr txBox="1"/>
            <p:nvPr/>
          </p:nvSpPr>
          <p:spPr>
            <a:xfrm flipH="1">
              <a:off x="4275858" y="3724828"/>
              <a:ext cx="632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ECC</a:t>
              </a:r>
              <a:endParaRPr lang="zh-CN" altLang="en-US" dirty="0"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9FEF0B89-F30E-8A3F-3E2E-C6BB0F60465C}"/>
                </a:ext>
              </a:extLst>
            </p:cNvPr>
            <p:cNvSpPr txBox="1"/>
            <p:nvPr/>
          </p:nvSpPr>
          <p:spPr>
            <a:xfrm flipH="1">
              <a:off x="5932427" y="3724828"/>
              <a:ext cx="749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哈希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3041C80-BDD5-3B3B-88A0-32847A26B60B}"/>
                </a:ext>
              </a:extLst>
            </p:cNvPr>
            <p:cNvSpPr txBox="1"/>
            <p:nvPr/>
          </p:nvSpPr>
          <p:spPr>
            <a:xfrm flipH="1">
              <a:off x="2023386" y="3908427"/>
              <a:ext cx="6835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口令</a:t>
              </a: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728F8609-0903-3CA4-FEAE-B87F74AD493A}"/>
                </a:ext>
              </a:extLst>
            </p:cNvPr>
            <p:cNvCxnSpPr>
              <a:cxnSpLocks/>
              <a:stCxn id="17" idx="1"/>
              <a:endCxn id="5" idx="3"/>
            </p:cNvCxnSpPr>
            <p:nvPr/>
          </p:nvCxnSpPr>
          <p:spPr>
            <a:xfrm>
              <a:off x="2706942" y="4093093"/>
              <a:ext cx="7558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2" name="矩形: 剪去单角 21">
            <a:extLst>
              <a:ext uri="{FF2B5EF4-FFF2-40B4-BE49-F238E27FC236}">
                <a16:creationId xmlns:a16="http://schemas.microsoft.com/office/drawing/2014/main" id="{F6FEBAA6-7A01-583F-C69A-CC8AEE2F7598}"/>
              </a:ext>
            </a:extLst>
          </p:cNvPr>
          <p:cNvSpPr/>
          <p:nvPr/>
        </p:nvSpPr>
        <p:spPr>
          <a:xfrm>
            <a:off x="1769807" y="5461722"/>
            <a:ext cx="914400" cy="644211"/>
          </a:xfrm>
          <a:prstGeom prst="snip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Block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矩形: 剪去单角 22">
            <a:extLst>
              <a:ext uri="{FF2B5EF4-FFF2-40B4-BE49-F238E27FC236}">
                <a16:creationId xmlns:a16="http://schemas.microsoft.com/office/drawing/2014/main" id="{8705D601-329A-E0B1-D9AE-04D46661177D}"/>
              </a:ext>
            </a:extLst>
          </p:cNvPr>
          <p:cNvSpPr/>
          <p:nvPr/>
        </p:nvSpPr>
        <p:spPr>
          <a:xfrm>
            <a:off x="3300128" y="5461722"/>
            <a:ext cx="914400" cy="644211"/>
          </a:xfrm>
          <a:prstGeom prst="snip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Block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矩形: 剪去单角 23">
            <a:extLst>
              <a:ext uri="{FF2B5EF4-FFF2-40B4-BE49-F238E27FC236}">
                <a16:creationId xmlns:a16="http://schemas.microsoft.com/office/drawing/2014/main" id="{3F88097D-C08B-C7A8-153C-865F98BB2DBB}"/>
              </a:ext>
            </a:extLst>
          </p:cNvPr>
          <p:cNvSpPr/>
          <p:nvPr/>
        </p:nvSpPr>
        <p:spPr>
          <a:xfrm>
            <a:off x="4830449" y="5461722"/>
            <a:ext cx="914400" cy="644211"/>
          </a:xfrm>
          <a:prstGeom prst="snip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Block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矩形: 剪去单角 24">
            <a:extLst>
              <a:ext uri="{FF2B5EF4-FFF2-40B4-BE49-F238E27FC236}">
                <a16:creationId xmlns:a16="http://schemas.microsoft.com/office/drawing/2014/main" id="{15525F5F-09DB-F739-5A8A-9DB7376D1824}"/>
              </a:ext>
            </a:extLst>
          </p:cNvPr>
          <p:cNvSpPr/>
          <p:nvPr/>
        </p:nvSpPr>
        <p:spPr>
          <a:xfrm>
            <a:off x="6360770" y="5461722"/>
            <a:ext cx="914400" cy="644211"/>
          </a:xfrm>
          <a:prstGeom prst="snip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Block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6" name="矩形: 剪去单角 25">
            <a:extLst>
              <a:ext uri="{FF2B5EF4-FFF2-40B4-BE49-F238E27FC236}">
                <a16:creationId xmlns:a16="http://schemas.microsoft.com/office/drawing/2014/main" id="{0608D621-08C6-E8C6-2D16-8B3223EB8C37}"/>
              </a:ext>
            </a:extLst>
          </p:cNvPr>
          <p:cNvSpPr/>
          <p:nvPr/>
        </p:nvSpPr>
        <p:spPr>
          <a:xfrm>
            <a:off x="7891091" y="5461722"/>
            <a:ext cx="914400" cy="644211"/>
          </a:xfrm>
          <a:prstGeom prst="snip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Block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" name="矩形: 剪去单角 26">
            <a:extLst>
              <a:ext uri="{FF2B5EF4-FFF2-40B4-BE49-F238E27FC236}">
                <a16:creationId xmlns:a16="http://schemas.microsoft.com/office/drawing/2014/main" id="{78939D01-9A56-07FD-0FD9-404E040569E0}"/>
              </a:ext>
            </a:extLst>
          </p:cNvPr>
          <p:cNvSpPr/>
          <p:nvPr/>
        </p:nvSpPr>
        <p:spPr>
          <a:xfrm>
            <a:off x="9421412" y="5461721"/>
            <a:ext cx="914400" cy="644211"/>
          </a:xfrm>
          <a:prstGeom prst="snip1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Block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45718F2F-025D-6133-EEB5-2BBFC9303EEE}"/>
              </a:ext>
            </a:extLst>
          </p:cNvPr>
          <p:cNvCxnSpPr>
            <a:cxnSpLocks/>
            <a:stCxn id="22" idx="0"/>
            <a:endCxn id="23" idx="2"/>
          </p:cNvCxnSpPr>
          <p:nvPr/>
        </p:nvCxnSpPr>
        <p:spPr>
          <a:xfrm>
            <a:off x="2684207" y="5783828"/>
            <a:ext cx="6159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79C73BB1-941D-391B-E61E-29E7CE62FE13}"/>
              </a:ext>
            </a:extLst>
          </p:cNvPr>
          <p:cNvCxnSpPr>
            <a:cxnSpLocks/>
            <a:stCxn id="24" idx="0"/>
            <a:endCxn id="25" idx="2"/>
          </p:cNvCxnSpPr>
          <p:nvPr/>
        </p:nvCxnSpPr>
        <p:spPr>
          <a:xfrm>
            <a:off x="5744849" y="5783828"/>
            <a:ext cx="6159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4D0DBA21-3F85-2BDC-0FF2-DB2472CA1F2D}"/>
              </a:ext>
            </a:extLst>
          </p:cNvPr>
          <p:cNvCxnSpPr>
            <a:cxnSpLocks/>
            <a:stCxn id="25" idx="0"/>
            <a:endCxn id="26" idx="2"/>
          </p:cNvCxnSpPr>
          <p:nvPr/>
        </p:nvCxnSpPr>
        <p:spPr>
          <a:xfrm>
            <a:off x="7275170" y="5783828"/>
            <a:ext cx="6159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4B1BA740-E2B4-6ED7-92D0-847F1E19174A}"/>
              </a:ext>
            </a:extLst>
          </p:cNvPr>
          <p:cNvCxnSpPr>
            <a:cxnSpLocks/>
            <a:stCxn id="26" idx="0"/>
            <a:endCxn id="27" idx="2"/>
          </p:cNvCxnSpPr>
          <p:nvPr/>
        </p:nvCxnSpPr>
        <p:spPr>
          <a:xfrm flipV="1">
            <a:off x="8805491" y="5783827"/>
            <a:ext cx="61592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9C3E8921-057B-4653-E779-902F900C4811}"/>
              </a:ext>
            </a:extLst>
          </p:cNvPr>
          <p:cNvCxnSpPr>
            <a:cxnSpLocks/>
            <a:stCxn id="23" idx="0"/>
            <a:endCxn id="24" idx="2"/>
          </p:cNvCxnSpPr>
          <p:nvPr/>
        </p:nvCxnSpPr>
        <p:spPr>
          <a:xfrm>
            <a:off x="4214528" y="5783828"/>
            <a:ext cx="6159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7768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1259FC-14D5-504F-0303-EF00BED85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记录的生成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ABF959-1140-F0CB-BFBD-7DAD7593E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对于新产生的一条记录，区块链上的所有节点都要验证它的真实性，然后记录在自己的账本上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677F6BB-9307-9285-E76B-BF442A1E4BCB}"/>
              </a:ext>
            </a:extLst>
          </p:cNvPr>
          <p:cNvGrpSpPr/>
          <p:nvPr/>
        </p:nvGrpSpPr>
        <p:grpSpPr>
          <a:xfrm>
            <a:off x="1532411" y="3489979"/>
            <a:ext cx="2215166" cy="705377"/>
            <a:chOff x="2279561" y="2821460"/>
            <a:chExt cx="2215166" cy="705377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713910F-F24F-ECF8-B2EC-DE948175FBFF}"/>
                </a:ext>
              </a:extLst>
            </p:cNvPr>
            <p:cNvSpPr txBox="1"/>
            <p:nvPr/>
          </p:nvSpPr>
          <p:spPr>
            <a:xfrm>
              <a:off x="2446986" y="3065172"/>
              <a:ext cx="372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A</a:t>
              </a:r>
              <a:endPara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7A9AF8C-EEF4-B42D-D6E1-C42704AA0A77}"/>
                </a:ext>
              </a:extLst>
            </p:cNvPr>
            <p:cNvSpPr txBox="1"/>
            <p:nvPr/>
          </p:nvSpPr>
          <p:spPr>
            <a:xfrm>
              <a:off x="4016062" y="3065172"/>
              <a:ext cx="3866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B</a:t>
              </a:r>
              <a:endPara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cxnSp>
          <p:nvCxnSpPr>
            <p:cNvPr id="7" name="直线箭头连接符 8">
              <a:extLst>
                <a:ext uri="{FF2B5EF4-FFF2-40B4-BE49-F238E27FC236}">
                  <a16:creationId xmlns:a16="http://schemas.microsoft.com/office/drawing/2014/main" id="{9E5EF60D-CAD2-FB09-519C-E0437916C45E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>
              <a:off x="2819204" y="3296005"/>
              <a:ext cx="119685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6C839A6-6D2A-A69C-461F-12B36FA89175}"/>
                </a:ext>
              </a:extLst>
            </p:cNvPr>
            <p:cNvSpPr txBox="1"/>
            <p:nvPr/>
          </p:nvSpPr>
          <p:spPr>
            <a:xfrm>
              <a:off x="2872379" y="2834339"/>
              <a:ext cx="11095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10BTC</a:t>
              </a:r>
              <a:endPara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7C079162-EA96-BF55-6702-8E19030AFCF2}"/>
                </a:ext>
              </a:extLst>
            </p:cNvPr>
            <p:cNvSpPr/>
            <p:nvPr/>
          </p:nvSpPr>
          <p:spPr>
            <a:xfrm>
              <a:off x="2279561" y="2821460"/>
              <a:ext cx="2215166" cy="6924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AE020C1C-A715-8031-6374-8949E59AB945}"/>
              </a:ext>
            </a:extLst>
          </p:cNvPr>
          <p:cNvSpPr/>
          <p:nvPr/>
        </p:nvSpPr>
        <p:spPr>
          <a:xfrm>
            <a:off x="5117528" y="3472979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22EE55F-5049-FE8F-0F2F-CC8E46E75F42}"/>
              </a:ext>
            </a:extLst>
          </p:cNvPr>
          <p:cNvSpPr/>
          <p:nvPr/>
        </p:nvSpPr>
        <p:spPr>
          <a:xfrm>
            <a:off x="7711340" y="3466357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密文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E35D6CD-6ABA-AD13-1AC2-71E6EFDC7111}"/>
              </a:ext>
            </a:extLst>
          </p:cNvPr>
          <p:cNvSpPr/>
          <p:nvPr/>
        </p:nvSpPr>
        <p:spPr>
          <a:xfrm>
            <a:off x="2021369" y="5428421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CBA90A7-CC6D-59B7-3D17-285D49433C56}"/>
              </a:ext>
            </a:extLst>
          </p:cNvPr>
          <p:cNvSpPr/>
          <p:nvPr/>
        </p:nvSpPr>
        <p:spPr>
          <a:xfrm>
            <a:off x="7724728" y="5428421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14" name="直线箭头连接符 18">
            <a:extLst>
              <a:ext uri="{FF2B5EF4-FFF2-40B4-BE49-F238E27FC236}">
                <a16:creationId xmlns:a16="http://schemas.microsoft.com/office/drawing/2014/main" id="{37F9EB19-CF6C-1EF1-F87A-4BC33C7AA0E2}"/>
              </a:ext>
            </a:extLst>
          </p:cNvPr>
          <p:cNvCxnSpPr>
            <a:stCxn id="9" idx="3"/>
            <a:endCxn id="10" idx="1"/>
          </p:cNvCxnSpPr>
          <p:nvPr/>
        </p:nvCxnSpPr>
        <p:spPr>
          <a:xfrm flipV="1">
            <a:off x="3747577" y="3819228"/>
            <a:ext cx="1369951" cy="17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线箭头连接符 19">
            <a:extLst>
              <a:ext uri="{FF2B5EF4-FFF2-40B4-BE49-F238E27FC236}">
                <a16:creationId xmlns:a16="http://schemas.microsoft.com/office/drawing/2014/main" id="{AE8D6CD3-FB85-EF1E-1A9F-5BBAABC9D63A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>
            <a:off x="2639994" y="4182477"/>
            <a:ext cx="0" cy="12459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23">
            <a:extLst>
              <a:ext uri="{FF2B5EF4-FFF2-40B4-BE49-F238E27FC236}">
                <a16:creationId xmlns:a16="http://schemas.microsoft.com/office/drawing/2014/main" id="{2410430E-9E29-8ADE-4324-8625E9C5993E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6354777" y="3812606"/>
            <a:ext cx="1356563" cy="66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26">
            <a:extLst>
              <a:ext uri="{FF2B5EF4-FFF2-40B4-BE49-F238E27FC236}">
                <a16:creationId xmlns:a16="http://schemas.microsoft.com/office/drawing/2014/main" id="{0435EB72-E580-7B43-3804-FB45FAA4ADF9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>
            <a:off x="8329965" y="4158855"/>
            <a:ext cx="13388" cy="1269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61BF8DD-B742-DB3D-BA6C-650FB3CC2D59}"/>
              </a:ext>
            </a:extLst>
          </p:cNvPr>
          <p:cNvSpPr txBox="1"/>
          <p:nvPr/>
        </p:nvSpPr>
        <p:spPr>
          <a:xfrm>
            <a:off x="3997193" y="3352850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B0D3D1D-D650-908E-CB71-93A81B00ADD1}"/>
              </a:ext>
            </a:extLst>
          </p:cNvPr>
          <p:cNvSpPr txBox="1"/>
          <p:nvPr/>
        </p:nvSpPr>
        <p:spPr>
          <a:xfrm>
            <a:off x="2648472" y="4581056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B298E5F-492F-7EC9-408C-D14D8835C9A5}"/>
              </a:ext>
            </a:extLst>
          </p:cNvPr>
          <p:cNvSpPr txBox="1"/>
          <p:nvPr/>
        </p:nvSpPr>
        <p:spPr>
          <a:xfrm>
            <a:off x="6390528" y="3361684"/>
            <a:ext cx="1295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的私钥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97E4FC-EA66-6190-5B71-5B8492CA92FF}"/>
              </a:ext>
            </a:extLst>
          </p:cNvPr>
          <p:cNvSpPr txBox="1"/>
          <p:nvPr/>
        </p:nvSpPr>
        <p:spPr>
          <a:xfrm>
            <a:off x="8300816" y="4541432"/>
            <a:ext cx="1295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的公钥</a:t>
            </a:r>
          </a:p>
        </p:txBody>
      </p:sp>
      <p:cxnSp>
        <p:nvCxnSpPr>
          <p:cNvPr id="22" name="直线连接符 35">
            <a:extLst>
              <a:ext uri="{FF2B5EF4-FFF2-40B4-BE49-F238E27FC236}">
                <a16:creationId xmlns:a16="http://schemas.microsoft.com/office/drawing/2014/main" id="{29774963-349D-21AC-3342-A1E015C2EB45}"/>
              </a:ext>
            </a:extLst>
          </p:cNvPr>
          <p:cNvCxnSpPr>
            <a:cxnSpLocks/>
          </p:cNvCxnSpPr>
          <p:nvPr/>
        </p:nvCxnSpPr>
        <p:spPr>
          <a:xfrm>
            <a:off x="1390745" y="4429150"/>
            <a:ext cx="92700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8C0E827E-F170-C686-8FF6-2CFA21C9E277}"/>
              </a:ext>
            </a:extLst>
          </p:cNvPr>
          <p:cNvSpPr txBox="1"/>
          <p:nvPr/>
        </p:nvSpPr>
        <p:spPr>
          <a:xfrm>
            <a:off x="9534399" y="3787376"/>
            <a:ext cx="987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执行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1F2611F-C88C-6830-0E9B-8DE1ABD19900}"/>
              </a:ext>
            </a:extLst>
          </p:cNvPr>
          <p:cNvSpPr txBox="1"/>
          <p:nvPr/>
        </p:nvSpPr>
        <p:spPr>
          <a:xfrm>
            <a:off x="9580051" y="4660661"/>
            <a:ext cx="11079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其他节</a:t>
            </a:r>
            <a:endParaRPr kumimoji="1" lang="en-US" altLang="zh-CN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点执行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40543F5-B1FB-A180-04B1-49020447877B}"/>
              </a:ext>
            </a:extLst>
          </p:cNvPr>
          <p:cNvSpPr txBox="1"/>
          <p:nvPr/>
        </p:nvSpPr>
        <p:spPr>
          <a:xfrm>
            <a:off x="2241446" y="294340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EB2A83B-02FF-200D-9E41-1CD25C9E3F7C}"/>
              </a:ext>
            </a:extLst>
          </p:cNvPr>
          <p:cNvSpPr txBox="1"/>
          <p:nvPr/>
        </p:nvSpPr>
        <p:spPr>
          <a:xfrm>
            <a:off x="7943242" y="294340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46EE470-40EC-D3A0-EBE6-D483A48D0B6D}"/>
              </a:ext>
            </a:extLst>
          </p:cNvPr>
          <p:cNvSpPr txBox="1"/>
          <p:nvPr/>
        </p:nvSpPr>
        <p:spPr>
          <a:xfrm>
            <a:off x="5336042" y="5543837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==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8696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9" grpId="0"/>
      <p:bldP spid="21" grpId="0"/>
      <p:bldP spid="24" grpId="0"/>
      <p:bldP spid="25" grpId="0"/>
      <p:bldP spid="26" grpId="0"/>
      <p:bldP spid="2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11827C-A428-B3EA-75AA-E84AF5A7E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区块的生成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8A572B-5AFE-74E5-AAF4-6124E756E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749021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dirty="0"/>
              <a:t>由于网络的延迟，每个节点上记录的数据顺序不完全相同，打包区块时，以谁的为准呢？</a:t>
            </a:r>
            <a:endParaRPr lang="en-US" altLang="zh-CN" dirty="0"/>
          </a:p>
          <a:p>
            <a:r>
              <a:rPr lang="zh-CN" altLang="en-US" dirty="0"/>
              <a:t>获得打包区块权限的人将拿到一定数量的比特币作为奖励。这个过程称为挖矿。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014BA39-88F7-6819-8C67-524DC3D393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122137"/>
              </p:ext>
            </p:extLst>
          </p:nvPr>
        </p:nvGraphicFramePr>
        <p:xfrm>
          <a:off x="2303439" y="2709585"/>
          <a:ext cx="2695914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7957">
                  <a:extLst>
                    <a:ext uri="{9D8B030D-6E8A-4147-A177-3AD203B41FA5}">
                      <a16:colId xmlns:a16="http://schemas.microsoft.com/office/drawing/2014/main" val="3147066185"/>
                    </a:ext>
                  </a:extLst>
                </a:gridCol>
                <a:gridCol w="1347957">
                  <a:extLst>
                    <a:ext uri="{9D8B030D-6E8A-4147-A177-3AD203B41FA5}">
                      <a16:colId xmlns:a16="http://schemas.microsoft.com/office/drawing/2014/main" val="1734904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上个区块的哈希值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i="0" dirty="0">
                          <a:latin typeface="千图笔锋手写体" panose="00000500000000000000" pitchFamily="2" charset="-122"/>
                          <a:ea typeface="千图笔锋手写体" panose="00000500000000000000" pitchFamily="2" charset="-122"/>
                          <a:cs typeface="千图笔锋手写体" panose="00000500000000000000" pitchFamily="2" charset="-122"/>
                        </a:rPr>
                        <a:t>随机数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061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记账人信息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记账时间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6763773"/>
                  </a:ext>
                </a:extLst>
              </a:tr>
              <a:tr h="111252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多条交易记录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70910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6E5FDC4-580E-6B63-3BAE-C28AFDB181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552857"/>
              </p:ext>
            </p:extLst>
          </p:nvPr>
        </p:nvGraphicFramePr>
        <p:xfrm>
          <a:off x="6998342" y="2709585"/>
          <a:ext cx="2695914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7957">
                  <a:extLst>
                    <a:ext uri="{9D8B030D-6E8A-4147-A177-3AD203B41FA5}">
                      <a16:colId xmlns:a16="http://schemas.microsoft.com/office/drawing/2014/main" val="3147066185"/>
                    </a:ext>
                  </a:extLst>
                </a:gridCol>
                <a:gridCol w="1347957">
                  <a:extLst>
                    <a:ext uri="{9D8B030D-6E8A-4147-A177-3AD203B41FA5}">
                      <a16:colId xmlns:a16="http://schemas.microsoft.com/office/drawing/2014/main" val="1734904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上个区块的哈希值</a:t>
                      </a:r>
                    </a:p>
                  </a:txBody>
                  <a:tcPr anchor="ctr"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千图笔锋手写体" panose="00000500000000000000" pitchFamily="2" charset="-122"/>
                          <a:ea typeface="千图笔锋手写体" panose="00000500000000000000" pitchFamily="2" charset="-122"/>
                          <a:cs typeface="千图笔锋手写体" panose="00000500000000000000" pitchFamily="2" charset="-122"/>
                        </a:rPr>
                        <a:t>随机数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061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记账人信息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记账时间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6763773"/>
                  </a:ext>
                </a:extLst>
              </a:tr>
              <a:tr h="111252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多条交易记录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709108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A7CD0468-CE9E-C24F-CE08-25F12B160F42}"/>
                  </a:ext>
                </a:extLst>
              </p:cNvPr>
              <p:cNvSpPr txBox="1"/>
              <p:nvPr/>
            </p:nvSpPr>
            <p:spPr>
              <a:xfrm>
                <a:off x="838200" y="5605310"/>
                <a:ext cx="3737498" cy="4168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𝑆𝐻𝐴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256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𝑆𝐻𝐴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256</m:t>
                          </m:r>
                          <m:d>
                            <m:d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      </m:t>
                                  </m:r>
                                </m:e>
                              </m:d>
                            </m:e>
                          </m:d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A7CD0468-CE9E-C24F-CE08-25F12B160F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605310"/>
                <a:ext cx="3737498" cy="41684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20FA2D0E-91B3-D429-2B24-2C38BFF5C8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9609067"/>
              </p:ext>
            </p:extLst>
          </p:nvPr>
        </p:nvGraphicFramePr>
        <p:xfrm>
          <a:off x="4612617" y="5623431"/>
          <a:ext cx="414547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4547">
                  <a:extLst>
                    <a:ext uri="{9D8B030D-6E8A-4147-A177-3AD203B41FA5}">
                      <a16:colId xmlns:a16="http://schemas.microsoft.com/office/drawing/2014/main" val="3485553479"/>
                    </a:ext>
                  </a:extLst>
                </a:gridCol>
                <a:gridCol w="414547">
                  <a:extLst>
                    <a:ext uri="{9D8B030D-6E8A-4147-A177-3AD203B41FA5}">
                      <a16:colId xmlns:a16="http://schemas.microsoft.com/office/drawing/2014/main" val="1302818987"/>
                    </a:ext>
                  </a:extLst>
                </a:gridCol>
                <a:gridCol w="414547">
                  <a:extLst>
                    <a:ext uri="{9D8B030D-6E8A-4147-A177-3AD203B41FA5}">
                      <a16:colId xmlns:a16="http://schemas.microsoft.com/office/drawing/2014/main" val="2959239601"/>
                    </a:ext>
                  </a:extLst>
                </a:gridCol>
                <a:gridCol w="414547">
                  <a:extLst>
                    <a:ext uri="{9D8B030D-6E8A-4147-A177-3AD203B41FA5}">
                      <a16:colId xmlns:a16="http://schemas.microsoft.com/office/drawing/2014/main" val="2009886961"/>
                    </a:ext>
                  </a:extLst>
                </a:gridCol>
                <a:gridCol w="414547">
                  <a:extLst>
                    <a:ext uri="{9D8B030D-6E8A-4147-A177-3AD203B41FA5}">
                      <a16:colId xmlns:a16="http://schemas.microsoft.com/office/drawing/2014/main" val="3429181896"/>
                    </a:ext>
                  </a:extLst>
                </a:gridCol>
                <a:gridCol w="414547">
                  <a:extLst>
                    <a:ext uri="{9D8B030D-6E8A-4147-A177-3AD203B41FA5}">
                      <a16:colId xmlns:a16="http://schemas.microsoft.com/office/drawing/2014/main" val="619711853"/>
                    </a:ext>
                  </a:extLst>
                </a:gridCol>
                <a:gridCol w="414547">
                  <a:extLst>
                    <a:ext uri="{9D8B030D-6E8A-4147-A177-3AD203B41FA5}">
                      <a16:colId xmlns:a16="http://schemas.microsoft.com/office/drawing/2014/main" val="995988328"/>
                    </a:ext>
                  </a:extLst>
                </a:gridCol>
                <a:gridCol w="414547">
                  <a:extLst>
                    <a:ext uri="{9D8B030D-6E8A-4147-A177-3AD203B41FA5}">
                      <a16:colId xmlns:a16="http://schemas.microsoft.com/office/drawing/2014/main" val="2136038825"/>
                    </a:ext>
                  </a:extLst>
                </a:gridCol>
                <a:gridCol w="414547">
                  <a:extLst>
                    <a:ext uri="{9D8B030D-6E8A-4147-A177-3AD203B41FA5}">
                      <a16:colId xmlns:a16="http://schemas.microsoft.com/office/drawing/2014/main" val="3620399591"/>
                    </a:ext>
                  </a:extLst>
                </a:gridCol>
                <a:gridCol w="414547">
                  <a:extLst>
                    <a:ext uri="{9D8B030D-6E8A-4147-A177-3AD203B41FA5}">
                      <a16:colId xmlns:a16="http://schemas.microsoft.com/office/drawing/2014/main" val="583633221"/>
                    </a:ext>
                  </a:extLst>
                </a:gridCol>
              </a:tblGrid>
              <a:tr h="21743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0</a:t>
                      </a:r>
                      <a:endParaRPr lang="zh-CN" altLang="en-US" dirty="0"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</a:txBody>
                  <a:tcPr anchor="ctr"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solidFill>
                      <a:srgbClr val="F76212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F762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190786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9BAF8A8C-8E28-E903-3C94-2FC051A00097}"/>
              </a:ext>
            </a:extLst>
          </p:cNvPr>
          <p:cNvSpPr txBox="1"/>
          <p:nvPr/>
        </p:nvSpPr>
        <p:spPr>
          <a:xfrm>
            <a:off x="6291752" y="6037226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256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位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F907A8C-F498-FB72-FF7A-B3C5B9D90503}"/>
              </a:ext>
            </a:extLst>
          </p:cNvPr>
          <p:cNvCxnSpPr/>
          <p:nvPr/>
        </p:nvCxnSpPr>
        <p:spPr>
          <a:xfrm>
            <a:off x="3651396" y="4833025"/>
            <a:ext cx="0" cy="8421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右大括号 9">
            <a:extLst>
              <a:ext uri="{FF2B5EF4-FFF2-40B4-BE49-F238E27FC236}">
                <a16:creationId xmlns:a16="http://schemas.microsoft.com/office/drawing/2014/main" id="{1A0136F1-8C55-17D6-CCBF-78C7F4D00C0F}"/>
              </a:ext>
            </a:extLst>
          </p:cNvPr>
          <p:cNvSpPr/>
          <p:nvPr/>
        </p:nvSpPr>
        <p:spPr>
          <a:xfrm rot="16200000">
            <a:off x="5379065" y="4697461"/>
            <a:ext cx="130629" cy="1663524"/>
          </a:xfrm>
          <a:prstGeom prst="rightBrace">
            <a:avLst>
              <a:gd name="adj1" fmla="val 101484"/>
              <a:gd name="adj2" fmla="val 48179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F161BDB-FDFD-A597-A37E-61005D85975D}"/>
              </a:ext>
            </a:extLst>
          </p:cNvPr>
          <p:cNvSpPr txBox="1"/>
          <p:nvPr/>
        </p:nvSpPr>
        <p:spPr>
          <a:xfrm>
            <a:off x="5007781" y="5080130"/>
            <a:ext cx="811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前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N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位</a:t>
            </a:r>
          </a:p>
        </p:txBody>
      </p: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FC8F8A5D-C62D-0E0F-8DC5-48078223DD9F}"/>
              </a:ext>
            </a:extLst>
          </p:cNvPr>
          <p:cNvCxnSpPr>
            <a:cxnSpLocks/>
            <a:stCxn id="7" idx="0"/>
          </p:cNvCxnSpPr>
          <p:nvPr/>
        </p:nvCxnSpPr>
        <p:spPr>
          <a:xfrm rot="5400000" flipH="1" flipV="1">
            <a:off x="5574598" y="4199687"/>
            <a:ext cx="2534498" cy="312990"/>
          </a:xfrm>
          <a:prstGeom prst="bentConnector3">
            <a:avLst>
              <a:gd name="adj1" fmla="val 99711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0" name="对话气泡: 圆角矩形 19">
            <a:extLst>
              <a:ext uri="{FF2B5EF4-FFF2-40B4-BE49-F238E27FC236}">
                <a16:creationId xmlns:a16="http://schemas.microsoft.com/office/drawing/2014/main" id="{590FE0B1-5154-A418-8E91-D69802B530AD}"/>
              </a:ext>
            </a:extLst>
          </p:cNvPr>
          <p:cNvSpPr/>
          <p:nvPr/>
        </p:nvSpPr>
        <p:spPr>
          <a:xfrm>
            <a:off x="7087163" y="4947775"/>
            <a:ext cx="4145470" cy="612648"/>
          </a:xfrm>
          <a:prstGeom prst="wedgeRoundRectCallout">
            <a:avLst>
              <a:gd name="adj1" fmla="val -51937"/>
              <a:gd name="adj2" fmla="val 22607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/>
              <a:t>不断尝试各种随机数，谁率先得到前</a:t>
            </a:r>
            <a:r>
              <a:rPr lang="en-US" altLang="zh-CN" dirty="0"/>
              <a:t>N</a:t>
            </a:r>
            <a:r>
              <a:rPr lang="zh-CN" altLang="en-US" dirty="0"/>
              <a:t>位全为</a:t>
            </a:r>
            <a:r>
              <a:rPr lang="en-US" altLang="zh-CN" dirty="0"/>
              <a:t>0</a:t>
            </a:r>
            <a:r>
              <a:rPr lang="zh-CN" altLang="en-US" dirty="0"/>
              <a:t>的哈希值，以谁的区块为准</a:t>
            </a:r>
          </a:p>
        </p:txBody>
      </p:sp>
    </p:spTree>
    <p:extLst>
      <p:ext uri="{BB962C8B-B14F-4D97-AF65-F5344CB8AC3E}">
        <p14:creationId xmlns:p14="http://schemas.microsoft.com/office/powerpoint/2010/main" val="2357916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249E88-DE85-618B-3AA9-F062EFF4E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区块链核心问题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CA3574-A8B0-D994-C671-E1C854834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真实性：通过数据签名技术，保证交易记录的真实性</a:t>
            </a:r>
            <a:endParaRPr lang="en-US" altLang="zh-CN" dirty="0"/>
          </a:p>
          <a:p>
            <a:r>
              <a:rPr lang="zh-CN" altLang="en-US" dirty="0"/>
              <a:t>有效性：即</a:t>
            </a:r>
            <a:r>
              <a:rPr lang="en-US" altLang="zh-CN" dirty="0"/>
              <a:t>A</a:t>
            </a:r>
            <a:r>
              <a:rPr lang="zh-CN" altLang="en-US" dirty="0"/>
              <a:t>向</a:t>
            </a:r>
            <a:r>
              <a:rPr lang="en-US" altLang="zh-CN" dirty="0"/>
              <a:t>B</a:t>
            </a:r>
            <a:r>
              <a:rPr lang="zh-CN" altLang="en-US" dirty="0"/>
              <a:t>转</a:t>
            </a:r>
            <a:r>
              <a:rPr lang="en-US" altLang="zh-CN" dirty="0"/>
              <a:t>10BTC</a:t>
            </a:r>
            <a:r>
              <a:rPr lang="zh-CN" altLang="en-US" dirty="0"/>
              <a:t>，需要保证</a:t>
            </a:r>
            <a:r>
              <a:rPr lang="en-US" altLang="zh-CN" dirty="0"/>
              <a:t>A</a:t>
            </a:r>
            <a:r>
              <a:rPr lang="zh-CN" altLang="en-US" dirty="0"/>
              <a:t>的账户余额上至少有</a:t>
            </a:r>
            <a:r>
              <a:rPr lang="en-US" altLang="zh-CN" dirty="0"/>
              <a:t>10BTC</a:t>
            </a:r>
            <a:r>
              <a:rPr lang="zh-CN" altLang="en-US" dirty="0"/>
              <a:t>。由于每个节点都记录的完整的区块链账本，通过回溯可以确定</a:t>
            </a:r>
            <a:r>
              <a:rPr lang="en-US" altLang="zh-CN" dirty="0"/>
              <a:t>A</a:t>
            </a:r>
            <a:r>
              <a:rPr lang="zh-CN" altLang="en-US" dirty="0"/>
              <a:t>的账户余额够不够</a:t>
            </a:r>
            <a:r>
              <a:rPr lang="en-US" altLang="zh-CN" dirty="0"/>
              <a:t>10BTC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不可篡改：如果一个区块里的交易记录被篡改，那下一个区块里记录的哈希值就对不上。</a:t>
            </a:r>
          </a:p>
        </p:txBody>
      </p:sp>
    </p:spTree>
    <p:extLst>
      <p:ext uri="{BB962C8B-B14F-4D97-AF65-F5344CB8AC3E}">
        <p14:creationId xmlns:p14="http://schemas.microsoft.com/office/powerpoint/2010/main" val="3659004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FAF34-7239-8194-8286-91D257FB2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对称加密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CB75AA-2862-3EF3-1D59-74169581D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加密过程的每一步都是可逆的</a:t>
            </a:r>
            <a:endParaRPr kumimoji="1" lang="en-US" altLang="zh-CN" dirty="0"/>
          </a:p>
          <a:p>
            <a:r>
              <a:rPr kumimoji="1" lang="zh-CN" altLang="en-US" dirty="0"/>
              <a:t>加密和解密用的是同一组密钥</a:t>
            </a:r>
            <a:endParaRPr kumimoji="1" lang="en-US" altLang="zh-CN" dirty="0"/>
          </a:p>
          <a:p>
            <a:r>
              <a:rPr kumimoji="1" lang="zh-CN" altLang="en-US" dirty="0"/>
              <a:t>异或是最简单的对称加密算法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典型对称加密算法：</a:t>
            </a:r>
            <a:r>
              <a:rPr lang="en-US" altLang="zh-CN" dirty="0"/>
              <a:t> DES(Data Encryption Standard),</a:t>
            </a:r>
            <a:r>
              <a:rPr kumimoji="1" lang="en-US" altLang="zh-CN" dirty="0"/>
              <a:t> AES(</a:t>
            </a:r>
            <a:r>
              <a:rPr lang="en-US" altLang="zh-CN" dirty="0"/>
              <a:t>Advanced Encryption Standard)</a:t>
            </a:r>
            <a:endParaRPr kumimoji="1" lang="en-US" altLang="zh-CN" dirty="0"/>
          </a:p>
          <a:p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E6D2645-E076-5B46-035C-7FC1808856D9}"/>
              </a:ext>
            </a:extLst>
          </p:cNvPr>
          <p:cNvGrpSpPr/>
          <p:nvPr/>
        </p:nvGrpSpPr>
        <p:grpSpPr>
          <a:xfrm>
            <a:off x="6365160" y="1225634"/>
            <a:ext cx="4450918" cy="2344221"/>
            <a:chOff x="3864191" y="3791445"/>
            <a:chExt cx="4450918" cy="2344221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ED5DDCC-7397-3296-17D2-6F7884B391E7}"/>
                </a:ext>
              </a:extLst>
            </p:cNvPr>
            <p:cNvSpPr/>
            <p:nvPr/>
          </p:nvSpPr>
          <p:spPr>
            <a:xfrm>
              <a:off x="3864191" y="4672209"/>
              <a:ext cx="1031311" cy="5354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400" dirty="0">
                  <a:solidFill>
                    <a:schemeClr val="tx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明文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6586B71-1134-BE75-82CE-25DB9FCD2B16}"/>
                </a:ext>
              </a:extLst>
            </p:cNvPr>
            <p:cNvSpPr/>
            <p:nvPr/>
          </p:nvSpPr>
          <p:spPr>
            <a:xfrm>
              <a:off x="7283798" y="4672209"/>
              <a:ext cx="1031311" cy="5354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400" dirty="0">
                  <a:solidFill>
                    <a:schemeClr val="tx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密文</a:t>
              </a:r>
            </a:p>
          </p:txBody>
        </p:sp>
        <p:cxnSp>
          <p:nvCxnSpPr>
            <p:cNvPr id="7" name="曲线连接符 13">
              <a:extLst>
                <a:ext uri="{FF2B5EF4-FFF2-40B4-BE49-F238E27FC236}">
                  <a16:creationId xmlns:a16="http://schemas.microsoft.com/office/drawing/2014/main" id="{B83BED60-37DE-6EB1-A881-BBAABF42DD1C}"/>
                </a:ext>
              </a:extLst>
            </p:cNvPr>
            <p:cNvCxnSpPr>
              <a:cxnSpLocks/>
              <a:stCxn id="5" idx="0"/>
              <a:endCxn id="6" idx="0"/>
            </p:cNvCxnSpPr>
            <p:nvPr/>
          </p:nvCxnSpPr>
          <p:spPr>
            <a:xfrm rot="5400000" flipH="1" flipV="1">
              <a:off x="6089650" y="2962406"/>
              <a:ext cx="12700" cy="3419607"/>
            </a:xfrm>
            <a:prstGeom prst="curvedConnector3">
              <a:avLst>
                <a:gd name="adj1" fmla="val 3378087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曲线连接符 18">
              <a:extLst>
                <a:ext uri="{FF2B5EF4-FFF2-40B4-BE49-F238E27FC236}">
                  <a16:creationId xmlns:a16="http://schemas.microsoft.com/office/drawing/2014/main" id="{2E9936EA-DDC7-05DB-F4C2-F3CACF667212}"/>
                </a:ext>
              </a:extLst>
            </p:cNvPr>
            <p:cNvCxnSpPr>
              <a:cxnSpLocks/>
              <a:stCxn id="6" idx="2"/>
              <a:endCxn id="5" idx="2"/>
            </p:cNvCxnSpPr>
            <p:nvPr/>
          </p:nvCxnSpPr>
          <p:spPr>
            <a:xfrm rot="5400000">
              <a:off x="6089651" y="3497894"/>
              <a:ext cx="12700" cy="3419607"/>
            </a:xfrm>
            <a:prstGeom prst="curvedConnector3">
              <a:avLst>
                <a:gd name="adj1" fmla="val 3476732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ADFAE88-47D9-6401-3454-3B1F2909C80F}"/>
                </a:ext>
              </a:extLst>
            </p:cNvPr>
            <p:cNvSpPr/>
            <p:nvPr/>
          </p:nvSpPr>
          <p:spPr>
            <a:xfrm>
              <a:off x="5753598" y="3791445"/>
              <a:ext cx="68480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sz="24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key</a:t>
              </a:r>
              <a:endPara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294AEF3-540F-133A-9832-F497B9338119}"/>
                </a:ext>
              </a:extLst>
            </p:cNvPr>
            <p:cNvSpPr/>
            <p:nvPr/>
          </p:nvSpPr>
          <p:spPr>
            <a:xfrm>
              <a:off x="5753598" y="5674001"/>
              <a:ext cx="68480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sz="24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key</a:t>
              </a:r>
              <a:endPara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BD17620-01A6-DFEB-1FF0-A2D71A0584F1}"/>
              </a:ext>
            </a:extLst>
          </p:cNvPr>
          <p:cNvGrpSpPr/>
          <p:nvPr/>
        </p:nvGrpSpPr>
        <p:grpSpPr>
          <a:xfrm>
            <a:off x="1165958" y="3701202"/>
            <a:ext cx="6306379" cy="667154"/>
            <a:chOff x="1573246" y="5210561"/>
            <a:chExt cx="6306379" cy="667154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5D2126A-ACA8-85DD-2CC8-1F1ECE1E61D5}"/>
                </a:ext>
              </a:extLst>
            </p:cNvPr>
            <p:cNvSpPr/>
            <p:nvPr/>
          </p:nvSpPr>
          <p:spPr>
            <a:xfrm>
              <a:off x="1573246" y="5286749"/>
              <a:ext cx="966309" cy="59096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plain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C1E968C-8CD8-0845-2AB4-040D6BF63311}"/>
                </a:ext>
              </a:extLst>
            </p:cNvPr>
            <p:cNvSpPr/>
            <p:nvPr/>
          </p:nvSpPr>
          <p:spPr>
            <a:xfrm>
              <a:off x="4243281" y="5284410"/>
              <a:ext cx="966309" cy="59096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cipher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A032962-EC16-292C-42FF-0986C13212B9}"/>
                </a:ext>
              </a:extLst>
            </p:cNvPr>
            <p:cNvSpPr/>
            <p:nvPr/>
          </p:nvSpPr>
          <p:spPr>
            <a:xfrm>
              <a:off x="6913316" y="5284410"/>
              <a:ext cx="966309" cy="59096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plain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64836C64-2A58-550D-6282-3ED0F7947BBB}"/>
                </a:ext>
              </a:extLst>
            </p:cNvPr>
            <p:cNvCxnSpPr>
              <a:stCxn id="11" idx="3"/>
              <a:endCxn id="12" idx="1"/>
            </p:cNvCxnSpPr>
            <p:nvPr/>
          </p:nvCxnSpPr>
          <p:spPr>
            <a:xfrm flipV="1">
              <a:off x="2539555" y="5579893"/>
              <a:ext cx="1703726" cy="23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D8F4CE4D-E981-8A9E-EEC3-B62193A3EC46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5209590" y="5579893"/>
              <a:ext cx="170372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5BCAC09-4ADB-3292-412C-F567F8C1E402}"/>
                </a:ext>
              </a:extLst>
            </p:cNvPr>
            <p:cNvSpPr txBox="1"/>
            <p:nvPr/>
          </p:nvSpPr>
          <p:spPr>
            <a:xfrm>
              <a:off x="3054625" y="5210561"/>
              <a:ext cx="673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^key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9CE7D10-5E6C-1D35-77D5-5FFB7056B2D7}"/>
                </a:ext>
              </a:extLst>
            </p:cNvPr>
            <p:cNvSpPr txBox="1"/>
            <p:nvPr/>
          </p:nvSpPr>
          <p:spPr>
            <a:xfrm>
              <a:off x="5724662" y="5210561"/>
              <a:ext cx="673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^key</a:t>
              </a:r>
              <a:endPara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0668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椭圆 45">
            <a:extLst>
              <a:ext uri="{FF2B5EF4-FFF2-40B4-BE49-F238E27FC236}">
                <a16:creationId xmlns:a16="http://schemas.microsoft.com/office/drawing/2014/main" id="{66CFD652-D5C8-3B68-C5C0-E7841D959C0A}"/>
              </a:ext>
            </a:extLst>
          </p:cNvPr>
          <p:cNvSpPr/>
          <p:nvPr/>
        </p:nvSpPr>
        <p:spPr>
          <a:xfrm>
            <a:off x="9705884" y="4257902"/>
            <a:ext cx="180000" cy="180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B33EFF26-0AA0-7234-C0E8-823E5F471BE3}"/>
              </a:ext>
            </a:extLst>
          </p:cNvPr>
          <p:cNvSpPr/>
          <p:nvPr/>
        </p:nvSpPr>
        <p:spPr>
          <a:xfrm>
            <a:off x="8295020" y="4252575"/>
            <a:ext cx="180000" cy="180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D6B8970-9AD4-F78A-EA9E-E8C1D4877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分组加密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FE5295-0F4C-A76A-2939-F7807E4B7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57415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分组加密：</a:t>
            </a:r>
            <a:r>
              <a:rPr kumimoji="1" lang="zh-CN" altLang="en-US" dirty="0"/>
              <a:t>对原始数据（明文）进行分组，每组</a:t>
            </a:r>
            <a:r>
              <a:rPr kumimoji="1" lang="en-US" altLang="zh-CN" dirty="0"/>
              <a:t>64</a:t>
            </a:r>
            <a:r>
              <a:rPr kumimoji="1" lang="zh-CN" altLang="en-US" dirty="0"/>
              <a:t>位，最后一组不足</a:t>
            </a:r>
            <a:r>
              <a:rPr kumimoji="1" lang="en-US" altLang="zh-CN" dirty="0"/>
              <a:t>64</a:t>
            </a:r>
            <a:r>
              <a:rPr kumimoji="1" lang="zh-CN" altLang="en-US" dirty="0"/>
              <a:t>位时按一定规则</a:t>
            </a:r>
            <a:r>
              <a:rPr kumimoji="1" lang="zh-CN" altLang="en-US" dirty="0">
                <a:solidFill>
                  <a:srgbClr val="F76212"/>
                </a:solidFill>
              </a:rPr>
              <a:t>填充</a:t>
            </a:r>
            <a:r>
              <a:rPr kumimoji="1" lang="zh-CN" altLang="en-US" dirty="0"/>
              <a:t>。每一组上单独施加</a:t>
            </a:r>
            <a:r>
              <a:rPr kumimoji="1" lang="en-US" altLang="zh-CN" dirty="0"/>
              <a:t>DES</a:t>
            </a:r>
            <a:r>
              <a:rPr kumimoji="1" lang="zh-CN" altLang="en-US" dirty="0"/>
              <a:t>算法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CBC</a:t>
            </a:r>
            <a:r>
              <a:rPr lang="zh-CN" altLang="en-US" dirty="0"/>
              <a:t>（</a:t>
            </a:r>
            <a:r>
              <a:rPr lang="en-US" altLang="zh-CN" dirty="0"/>
              <a:t>Cipher Block Chaining </a:t>
            </a:r>
            <a:r>
              <a:rPr lang="zh-CN" altLang="en-US" dirty="0"/>
              <a:t>）密文分组链接模式，将当前明文分组与前一个密文分组进行异或运算，然后再进行加密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012108C-0078-0652-1058-5A179B15C1CB}"/>
              </a:ext>
            </a:extLst>
          </p:cNvPr>
          <p:cNvSpPr/>
          <p:nvPr/>
        </p:nvSpPr>
        <p:spPr>
          <a:xfrm>
            <a:off x="2343900" y="3777388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4C0C1BE-6626-9C34-24D3-497E1F422FC8}"/>
              </a:ext>
            </a:extLst>
          </p:cNvPr>
          <p:cNvSpPr/>
          <p:nvPr/>
        </p:nvSpPr>
        <p:spPr>
          <a:xfrm>
            <a:off x="3754764" y="3777388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49F0443-C626-06E0-305E-A349CC173A34}"/>
              </a:ext>
            </a:extLst>
          </p:cNvPr>
          <p:cNvGrpSpPr/>
          <p:nvPr/>
        </p:nvGrpSpPr>
        <p:grpSpPr>
          <a:xfrm>
            <a:off x="5165628" y="3777388"/>
            <a:ext cx="914400" cy="415273"/>
            <a:chOff x="4786291" y="4316445"/>
            <a:chExt cx="914400" cy="415273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AC6E43F9-CBEA-EAAD-02CE-9259C420584E}"/>
                </a:ext>
              </a:extLst>
            </p:cNvPr>
            <p:cNvSpPr/>
            <p:nvPr/>
          </p:nvSpPr>
          <p:spPr>
            <a:xfrm>
              <a:off x="4786291" y="4316445"/>
              <a:ext cx="914400" cy="415273"/>
            </a:xfrm>
            <a:prstGeom prst="rect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r"/>
              <a:r>
                <a:rPr lang="en-US" altLang="zh-CN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      </a:t>
              </a:r>
              <a:r>
                <a:rPr lang="en-US" altLang="zh-CN" dirty="0">
                  <a:solidFill>
                    <a:srgbClr val="F76212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pad</a:t>
              </a:r>
              <a:endParaRPr lang="zh-CN" altLang="en-US" dirty="0">
                <a:solidFill>
                  <a:srgbClr val="F7621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267D98C-F25A-F6E0-6090-94C2F0F1F600}"/>
                </a:ext>
              </a:extLst>
            </p:cNvPr>
            <p:cNvSpPr/>
            <p:nvPr/>
          </p:nvSpPr>
          <p:spPr>
            <a:xfrm>
              <a:off x="4786291" y="4316445"/>
              <a:ext cx="392647" cy="41527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4A3F1447-6C62-D60D-808D-7DB09D8C2181}"/>
              </a:ext>
            </a:extLst>
          </p:cNvPr>
          <p:cNvSpPr/>
          <p:nvPr/>
        </p:nvSpPr>
        <p:spPr>
          <a:xfrm>
            <a:off x="2343900" y="4880125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00E008-FEC5-E512-CC64-936BE6A81AFC}"/>
              </a:ext>
            </a:extLst>
          </p:cNvPr>
          <p:cNvSpPr/>
          <p:nvPr/>
        </p:nvSpPr>
        <p:spPr>
          <a:xfrm>
            <a:off x="3754764" y="4880125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15CCFEA-040A-3BFE-C0A3-5A369904A067}"/>
              </a:ext>
            </a:extLst>
          </p:cNvPr>
          <p:cNvSpPr/>
          <p:nvPr/>
        </p:nvSpPr>
        <p:spPr>
          <a:xfrm>
            <a:off x="5165628" y="4880125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078454D-5C69-39A0-E0A7-FB964704E183}"/>
              </a:ext>
            </a:extLst>
          </p:cNvPr>
          <p:cNvSpPr/>
          <p:nvPr/>
        </p:nvSpPr>
        <p:spPr>
          <a:xfrm>
            <a:off x="7224026" y="3777388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29C345F-CE04-E62A-B31F-8D8E7522E4AD}"/>
              </a:ext>
            </a:extLst>
          </p:cNvPr>
          <p:cNvSpPr/>
          <p:nvPr/>
        </p:nvSpPr>
        <p:spPr>
          <a:xfrm>
            <a:off x="8634890" y="3777388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61CCE2E-AE49-AB58-47DC-981380EA25EC}"/>
              </a:ext>
            </a:extLst>
          </p:cNvPr>
          <p:cNvGrpSpPr/>
          <p:nvPr/>
        </p:nvGrpSpPr>
        <p:grpSpPr>
          <a:xfrm>
            <a:off x="10045754" y="3777388"/>
            <a:ext cx="914400" cy="415273"/>
            <a:chOff x="4786291" y="4316445"/>
            <a:chExt cx="914400" cy="415273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EF1CDE8-5E38-E93F-F6AD-6733B49A8EA3}"/>
                </a:ext>
              </a:extLst>
            </p:cNvPr>
            <p:cNvSpPr/>
            <p:nvPr/>
          </p:nvSpPr>
          <p:spPr>
            <a:xfrm>
              <a:off x="4786291" y="4316445"/>
              <a:ext cx="914400" cy="415273"/>
            </a:xfrm>
            <a:prstGeom prst="rect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0836E94-5CBC-F79F-A7B7-10973BA81C96}"/>
                </a:ext>
              </a:extLst>
            </p:cNvPr>
            <p:cNvSpPr/>
            <p:nvPr/>
          </p:nvSpPr>
          <p:spPr>
            <a:xfrm>
              <a:off x="4786291" y="4316445"/>
              <a:ext cx="392647" cy="41527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9A1F5FC7-E4C9-2B1E-09E0-9E1EE7D96E54}"/>
              </a:ext>
            </a:extLst>
          </p:cNvPr>
          <p:cNvSpPr/>
          <p:nvPr/>
        </p:nvSpPr>
        <p:spPr>
          <a:xfrm>
            <a:off x="7224026" y="4880125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13E674D-CD25-0343-9165-9B88FC099119}"/>
              </a:ext>
            </a:extLst>
          </p:cNvPr>
          <p:cNvSpPr/>
          <p:nvPr/>
        </p:nvSpPr>
        <p:spPr>
          <a:xfrm>
            <a:off x="8634890" y="4880125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5E7AC03-98F7-ED7D-6733-DB928AED8FF2}"/>
              </a:ext>
            </a:extLst>
          </p:cNvPr>
          <p:cNvSpPr/>
          <p:nvPr/>
        </p:nvSpPr>
        <p:spPr>
          <a:xfrm>
            <a:off x="10045754" y="4880125"/>
            <a:ext cx="914400" cy="4152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929A6B1-5116-BB66-48CF-3C53BA0D8951}"/>
              </a:ext>
            </a:extLst>
          </p:cNvPr>
          <p:cNvSpPr txBox="1"/>
          <p:nvPr/>
        </p:nvSpPr>
        <p:spPr>
          <a:xfrm>
            <a:off x="1070127" y="380035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明文分组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035E748-F406-FF5A-1BE0-CA78B9FF271F}"/>
              </a:ext>
            </a:extLst>
          </p:cNvPr>
          <p:cNvSpPr txBox="1"/>
          <p:nvPr/>
        </p:nvSpPr>
        <p:spPr>
          <a:xfrm>
            <a:off x="1070127" y="490309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密文分组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9403CF1A-2F3A-DF49-B978-1F445FACC959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2801100" y="4192661"/>
            <a:ext cx="0" cy="687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BBCAF24-8E8D-E889-B42C-C2CCA364748B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5622828" y="4192661"/>
            <a:ext cx="0" cy="687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D3F08B9-1B99-16FE-811D-137CE5E5B47F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4211964" y="4192661"/>
            <a:ext cx="0" cy="687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284727DE-E016-4F9D-1588-AF9A28CF444C}"/>
              </a:ext>
            </a:extLst>
          </p:cNvPr>
          <p:cNvCxnSpPr>
            <a:cxnSpLocks/>
            <a:stCxn id="12" idx="2"/>
            <a:endCxn id="17" idx="0"/>
          </p:cNvCxnSpPr>
          <p:nvPr/>
        </p:nvCxnSpPr>
        <p:spPr>
          <a:xfrm>
            <a:off x="7681226" y="4192661"/>
            <a:ext cx="0" cy="687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2E307E26-74BD-7F04-5A15-D164D72C8977}"/>
              </a:ext>
            </a:extLst>
          </p:cNvPr>
          <p:cNvCxnSpPr>
            <a:stCxn id="17" idx="3"/>
            <a:endCxn id="13" idx="0"/>
          </p:cNvCxnSpPr>
          <p:nvPr/>
        </p:nvCxnSpPr>
        <p:spPr>
          <a:xfrm flipV="1">
            <a:off x="8138426" y="3777388"/>
            <a:ext cx="953664" cy="1310374"/>
          </a:xfrm>
          <a:prstGeom prst="bentConnector4">
            <a:avLst>
              <a:gd name="adj1" fmla="val 26029"/>
              <a:gd name="adj2" fmla="val 11744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连接符: 肘形 35">
            <a:extLst>
              <a:ext uri="{FF2B5EF4-FFF2-40B4-BE49-F238E27FC236}">
                <a16:creationId xmlns:a16="http://schemas.microsoft.com/office/drawing/2014/main" id="{FA752272-3DE7-47C3-0F9D-C54937618514}"/>
              </a:ext>
            </a:extLst>
          </p:cNvPr>
          <p:cNvCxnSpPr>
            <a:cxnSpLocks/>
            <a:stCxn id="18" idx="3"/>
            <a:endCxn id="15" idx="0"/>
          </p:cNvCxnSpPr>
          <p:nvPr/>
        </p:nvCxnSpPr>
        <p:spPr>
          <a:xfrm flipV="1">
            <a:off x="9549290" y="3777388"/>
            <a:ext cx="953664" cy="1310374"/>
          </a:xfrm>
          <a:prstGeom prst="bentConnector4">
            <a:avLst>
              <a:gd name="adj1" fmla="val 26029"/>
              <a:gd name="adj2" fmla="val 11744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5FFCC5D2-9005-9642-4FF5-CDE7DD54B72D}"/>
              </a:ext>
            </a:extLst>
          </p:cNvPr>
          <p:cNvCxnSpPr>
            <a:cxnSpLocks/>
            <a:stCxn id="13" idx="2"/>
            <a:endCxn id="18" idx="0"/>
          </p:cNvCxnSpPr>
          <p:nvPr/>
        </p:nvCxnSpPr>
        <p:spPr>
          <a:xfrm>
            <a:off x="9092090" y="4192661"/>
            <a:ext cx="0" cy="687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0C2EABBE-6A04-7943-1E6F-2F4F591E3043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>
            <a:off x="10502954" y="4192661"/>
            <a:ext cx="0" cy="687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2C04CA10-794F-9CED-E49D-B2ACA78CB0A9}"/>
              </a:ext>
            </a:extLst>
          </p:cNvPr>
          <p:cNvCxnSpPr>
            <a:stCxn id="45" idx="2"/>
            <a:endCxn id="45" idx="6"/>
          </p:cNvCxnSpPr>
          <p:nvPr/>
        </p:nvCxnSpPr>
        <p:spPr>
          <a:xfrm>
            <a:off x="8295020" y="4342575"/>
            <a:ext cx="18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26081D0C-D032-ED6C-B82F-79CA026E7F61}"/>
              </a:ext>
            </a:extLst>
          </p:cNvPr>
          <p:cNvCxnSpPr>
            <a:cxnSpLocks/>
            <a:stCxn id="46" idx="6"/>
            <a:endCxn id="46" idx="2"/>
          </p:cNvCxnSpPr>
          <p:nvPr/>
        </p:nvCxnSpPr>
        <p:spPr>
          <a:xfrm flipH="1">
            <a:off x="9705884" y="4347902"/>
            <a:ext cx="18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369294B-2928-672D-54F9-065B5960E2B8}"/>
              </a:ext>
            </a:extLst>
          </p:cNvPr>
          <p:cNvSpPr txBox="1"/>
          <p:nvPr/>
        </p:nvSpPr>
        <p:spPr>
          <a:xfrm>
            <a:off x="3427134" y="556758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分组并行加密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B29BD5C-3FBD-A731-913A-66BE5192C3B1}"/>
              </a:ext>
            </a:extLst>
          </p:cNvPr>
          <p:cNvSpPr txBox="1"/>
          <p:nvPr/>
        </p:nvSpPr>
        <p:spPr>
          <a:xfrm>
            <a:off x="8316878" y="5567589"/>
            <a:ext cx="1550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CBC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串行加密</a:t>
            </a:r>
          </a:p>
        </p:txBody>
      </p:sp>
    </p:spTree>
    <p:extLst>
      <p:ext uri="{BB962C8B-B14F-4D97-AF65-F5344CB8AC3E}">
        <p14:creationId xmlns:p14="http://schemas.microsoft.com/office/powerpoint/2010/main" val="3166385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220B95-2643-144D-6533-E9E3EE23B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非对称加密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601C48-CBF8-12F1-0055-99125599A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3757711"/>
          </a:xfrm>
        </p:spPr>
        <p:txBody>
          <a:bodyPr>
            <a:normAutofit fontScale="85000" lnSpcReduction="20000"/>
          </a:bodyPr>
          <a:lstStyle/>
          <a:p>
            <a:r>
              <a:rPr kumimoji="1" lang="zh-CN" altLang="en-US" dirty="0"/>
              <a:t>使用公钥加密，使用私钥解密</a:t>
            </a:r>
            <a:endParaRPr kumimoji="1" lang="en-US" altLang="zh-CN" dirty="0"/>
          </a:p>
          <a:p>
            <a:r>
              <a:rPr kumimoji="1" lang="zh-CN" altLang="en-US" dirty="0"/>
              <a:t>公钥和私钥不同</a:t>
            </a:r>
            <a:endParaRPr kumimoji="1" lang="en-US" altLang="zh-CN" dirty="0"/>
          </a:p>
          <a:p>
            <a:r>
              <a:rPr kumimoji="1" lang="zh-CN" altLang="en-US" dirty="0"/>
              <a:t>公钥可以公布给所有人</a:t>
            </a:r>
            <a:endParaRPr kumimoji="1" lang="en-US" altLang="zh-CN" dirty="0"/>
          </a:p>
          <a:p>
            <a:r>
              <a:rPr kumimoji="1" lang="zh-CN" altLang="en-US" dirty="0"/>
              <a:t>私钥只有自己保存</a:t>
            </a:r>
            <a:endParaRPr kumimoji="1" lang="en-US" altLang="zh-CN" dirty="0"/>
          </a:p>
          <a:p>
            <a:r>
              <a:rPr lang="zh-CN" altLang="en-US" b="0" i="0" dirty="0">
                <a:effectLst/>
                <a:latin typeface="Noto Serif" panose="02020600060500020200" pitchFamily="18" charset="0"/>
              </a:rPr>
              <a:t>公钥是从私钥中派生出来的</a:t>
            </a:r>
            <a:endParaRPr kumimoji="1" lang="en-US" altLang="zh-CN" dirty="0"/>
          </a:p>
          <a:p>
            <a:r>
              <a:rPr kumimoji="1" lang="zh-CN" altLang="en-US" dirty="0">
                <a:solidFill>
                  <a:srgbClr val="F76212"/>
                </a:solidFill>
              </a:rPr>
              <a:t>相比于对称加密，运算速度非常慢</a:t>
            </a:r>
            <a:endParaRPr kumimoji="1" lang="en-US" altLang="zh-CN" dirty="0">
              <a:solidFill>
                <a:srgbClr val="F76212"/>
              </a:solidFill>
            </a:endParaRPr>
          </a:p>
          <a:p>
            <a:r>
              <a:rPr kumimoji="1" lang="zh-CN" altLang="en-US" dirty="0"/>
              <a:t>典型非对称加密算法：</a:t>
            </a:r>
            <a:r>
              <a:rPr kumimoji="1" lang="en-US" altLang="zh-CN" dirty="0"/>
              <a:t>RSA(</a:t>
            </a:r>
            <a:r>
              <a:rPr lang="en-US" altLang="zh-CN" dirty="0"/>
              <a:t>Ron </a:t>
            </a:r>
            <a:r>
              <a:rPr lang="en-US" altLang="zh-CN" dirty="0">
                <a:solidFill>
                  <a:srgbClr val="F76212"/>
                </a:solidFill>
              </a:rPr>
              <a:t>R</a:t>
            </a:r>
            <a:r>
              <a:rPr lang="en-US" altLang="zh-CN" dirty="0"/>
              <a:t>ivest</a:t>
            </a:r>
            <a:r>
              <a:rPr lang="zh-CN" altLang="en-US" dirty="0"/>
              <a:t>，</a:t>
            </a:r>
            <a:r>
              <a:rPr lang="en-US" altLang="zh-CN" dirty="0"/>
              <a:t>Adi </a:t>
            </a:r>
            <a:r>
              <a:rPr lang="en-US" altLang="zh-CN" dirty="0">
                <a:solidFill>
                  <a:srgbClr val="F76212"/>
                </a:solidFill>
              </a:rPr>
              <a:t>S</a:t>
            </a:r>
            <a:r>
              <a:rPr lang="en-US" altLang="zh-CN" dirty="0"/>
              <a:t>hamir</a:t>
            </a:r>
            <a:r>
              <a:rPr lang="zh-CN" altLang="en-US" dirty="0"/>
              <a:t>，</a:t>
            </a:r>
            <a:r>
              <a:rPr lang="en-US" altLang="zh-CN" dirty="0"/>
              <a:t>Leonard </a:t>
            </a:r>
            <a:r>
              <a:rPr lang="en-US" altLang="zh-CN" dirty="0">
                <a:solidFill>
                  <a:srgbClr val="F76212"/>
                </a:solidFill>
              </a:rPr>
              <a:t>A</a:t>
            </a:r>
            <a:r>
              <a:rPr lang="en-US" altLang="zh-CN" dirty="0"/>
              <a:t>dleman</a:t>
            </a:r>
            <a:r>
              <a:rPr kumimoji="1" lang="en-US" altLang="zh-CN" dirty="0"/>
              <a:t>),</a:t>
            </a:r>
            <a:r>
              <a:rPr lang="en-US" altLang="zh-CN" dirty="0"/>
              <a:t> ECC(Elliptic Curve Cryptography)</a:t>
            </a:r>
            <a:r>
              <a:rPr lang="zh-CN" altLang="en-US" dirty="0"/>
              <a:t>椭圆曲线加密算法</a:t>
            </a:r>
            <a:endParaRPr kumimoji="1"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40AFE7D-49BE-98A5-EBDD-8CDA374E2E00}"/>
              </a:ext>
            </a:extLst>
          </p:cNvPr>
          <p:cNvSpPr/>
          <p:nvPr/>
        </p:nvSpPr>
        <p:spPr>
          <a:xfrm>
            <a:off x="6620799" y="3164009"/>
            <a:ext cx="1031311" cy="5354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明文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37932C-2729-2A34-6D5C-19FB5E466DD2}"/>
              </a:ext>
            </a:extLst>
          </p:cNvPr>
          <p:cNvSpPr/>
          <p:nvPr/>
        </p:nvSpPr>
        <p:spPr>
          <a:xfrm>
            <a:off x="10040406" y="3164009"/>
            <a:ext cx="1031311" cy="5354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密文</a:t>
            </a:r>
          </a:p>
        </p:txBody>
      </p:sp>
      <p:cxnSp>
        <p:nvCxnSpPr>
          <p:cNvPr id="6" name="曲线连接符 6">
            <a:extLst>
              <a:ext uri="{FF2B5EF4-FFF2-40B4-BE49-F238E27FC236}">
                <a16:creationId xmlns:a16="http://schemas.microsoft.com/office/drawing/2014/main" id="{52D276BF-2681-F71F-30BC-40FE79085304}"/>
              </a:ext>
            </a:extLst>
          </p:cNvPr>
          <p:cNvCxnSpPr>
            <a:cxnSpLocks/>
            <a:stCxn id="4" idx="0"/>
            <a:endCxn id="5" idx="0"/>
          </p:cNvCxnSpPr>
          <p:nvPr/>
        </p:nvCxnSpPr>
        <p:spPr>
          <a:xfrm rot="5400000" flipH="1" flipV="1">
            <a:off x="8846258" y="1454206"/>
            <a:ext cx="12700" cy="3419607"/>
          </a:xfrm>
          <a:prstGeom prst="curvedConnector3">
            <a:avLst>
              <a:gd name="adj1" fmla="val 337808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曲线连接符 7">
            <a:extLst>
              <a:ext uri="{FF2B5EF4-FFF2-40B4-BE49-F238E27FC236}">
                <a16:creationId xmlns:a16="http://schemas.microsoft.com/office/drawing/2014/main" id="{5C09227D-73DB-F6C8-5603-5CA0F92E6EDD}"/>
              </a:ext>
            </a:extLst>
          </p:cNvPr>
          <p:cNvCxnSpPr>
            <a:cxnSpLocks/>
            <a:stCxn id="5" idx="2"/>
            <a:endCxn id="4" idx="2"/>
          </p:cNvCxnSpPr>
          <p:nvPr/>
        </p:nvCxnSpPr>
        <p:spPr>
          <a:xfrm rot="5400000">
            <a:off x="8846259" y="1989694"/>
            <a:ext cx="12700" cy="3419607"/>
          </a:xfrm>
          <a:prstGeom prst="curvedConnector3">
            <a:avLst>
              <a:gd name="adj1" fmla="val 347673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C1F36F22-B7A9-62C5-274F-A55478B8208A}"/>
              </a:ext>
            </a:extLst>
          </p:cNvPr>
          <p:cNvSpPr/>
          <p:nvPr/>
        </p:nvSpPr>
        <p:spPr>
          <a:xfrm>
            <a:off x="8452499" y="228324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公钥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7A0DA34-C03A-9B84-7D1C-C81AB7EC5133}"/>
              </a:ext>
            </a:extLst>
          </p:cNvPr>
          <p:cNvSpPr/>
          <p:nvPr/>
        </p:nvSpPr>
        <p:spPr>
          <a:xfrm>
            <a:off x="8452499" y="4165801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24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私钥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706995C-C0C7-5A94-B4F6-311AE19DE978}"/>
              </a:ext>
            </a:extLst>
          </p:cNvPr>
          <p:cNvGrpSpPr/>
          <p:nvPr/>
        </p:nvGrpSpPr>
        <p:grpSpPr>
          <a:xfrm>
            <a:off x="3253263" y="5583337"/>
            <a:ext cx="5782237" cy="632808"/>
            <a:chOff x="2554486" y="2365843"/>
            <a:chExt cx="5782237" cy="632808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EA50A419-6BCE-AE7C-F444-E1299F688FF6}"/>
                </a:ext>
              </a:extLst>
            </p:cNvPr>
            <p:cNvSpPr txBox="1"/>
            <p:nvPr/>
          </p:nvSpPr>
          <p:spPr>
            <a:xfrm flipH="1">
              <a:off x="2554486" y="2598541"/>
              <a:ext cx="7669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私钥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019CDBD-CA26-D03D-B193-612F9DB89B9E}"/>
                </a:ext>
              </a:extLst>
            </p:cNvPr>
            <p:cNvSpPr txBox="1"/>
            <p:nvPr/>
          </p:nvSpPr>
          <p:spPr>
            <a:xfrm flipH="1">
              <a:off x="4303961" y="2598541"/>
              <a:ext cx="7669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公钥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4F6ADA4-0B76-2C0E-2B3B-4F95D88F54EF}"/>
                </a:ext>
              </a:extLst>
            </p:cNvPr>
            <p:cNvSpPr txBox="1"/>
            <p:nvPr/>
          </p:nvSpPr>
          <p:spPr>
            <a:xfrm flipH="1">
              <a:off x="6258880" y="2598541"/>
              <a:ext cx="20778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以太坊地址</a:t>
              </a:r>
              <a:r>
                <a:rPr lang="en-US" altLang="zh-CN" sz="20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(</a:t>
              </a:r>
              <a:r>
                <a:rPr lang="zh-CN" altLang="en-US" sz="20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账户</a:t>
              </a:r>
              <a:r>
                <a:rPr lang="en-US" altLang="zh-CN" sz="20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)</a:t>
              </a:r>
              <a:endParaRPr lang="zh-CN" altLang="en-US" sz="2000" dirty="0"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EB1D0895-2CCB-155B-1774-5C13E31C88BB}"/>
                </a:ext>
              </a:extLst>
            </p:cNvPr>
            <p:cNvCxnSpPr>
              <a:cxnSpLocks/>
              <a:stCxn id="11" idx="1"/>
              <a:endCxn id="12" idx="3"/>
            </p:cNvCxnSpPr>
            <p:nvPr/>
          </p:nvCxnSpPr>
          <p:spPr>
            <a:xfrm>
              <a:off x="3321403" y="2798596"/>
              <a:ext cx="9825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FB5E9ED8-D3BC-E206-ACED-0F9604BB534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>
              <a:off x="5070877" y="2798596"/>
              <a:ext cx="11037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0CBA7092-83AE-4BDB-5263-6E3D015356E1}"/>
                </a:ext>
              </a:extLst>
            </p:cNvPr>
            <p:cNvSpPr txBox="1"/>
            <p:nvPr/>
          </p:nvSpPr>
          <p:spPr>
            <a:xfrm flipH="1">
              <a:off x="3470251" y="2365843"/>
              <a:ext cx="6647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ECC</a:t>
              </a:r>
              <a:endParaRPr lang="zh-CN" altLang="en-US" sz="2000" dirty="0">
                <a:latin typeface="思源黑体 CN" panose="020B0500000000000000" pitchFamily="34" charset="-122"/>
                <a:ea typeface="思源黑体 CN" panose="020B0500000000000000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CF8AD3E-234E-228B-1870-8D93A424DB49}"/>
                </a:ext>
              </a:extLst>
            </p:cNvPr>
            <p:cNvSpPr txBox="1"/>
            <p:nvPr/>
          </p:nvSpPr>
          <p:spPr>
            <a:xfrm flipH="1">
              <a:off x="5239868" y="2365843"/>
              <a:ext cx="7669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思源黑体 CN" panose="020B0500000000000000" pitchFamily="34" charset="-122"/>
                  <a:ea typeface="思源黑体 CN" panose="020B0500000000000000" pitchFamily="34" charset="-122"/>
                </a:rPr>
                <a:t>哈希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6984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B3F5CA-69BC-1C60-921D-07FE54166A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数字签名</a:t>
            </a:r>
          </a:p>
        </p:txBody>
      </p:sp>
    </p:spTree>
    <p:extLst>
      <p:ext uri="{BB962C8B-B14F-4D97-AF65-F5344CB8AC3E}">
        <p14:creationId xmlns:p14="http://schemas.microsoft.com/office/powerpoint/2010/main" val="4144839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FFCD44-FE0E-A05F-89C6-9927F2823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哈希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F5A418-2077-032C-04A5-B2B96C540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输入可以是任意长度</a:t>
            </a:r>
            <a:endParaRPr kumimoji="1" lang="en-US" altLang="zh-CN" dirty="0"/>
          </a:p>
          <a:p>
            <a:r>
              <a:rPr kumimoji="1" lang="zh-CN" altLang="en-US" dirty="0"/>
              <a:t>输出是固定长度（</a:t>
            </a:r>
            <a:r>
              <a:rPr lang="en-US" altLang="zh-CN" dirty="0"/>
              <a:t> MD5</a:t>
            </a:r>
            <a:r>
              <a:rPr lang="zh-CN" altLang="en-US" dirty="0"/>
              <a:t>的</a:t>
            </a:r>
            <a:r>
              <a:rPr kumimoji="1" lang="zh-CN" altLang="en-US" dirty="0"/>
              <a:t>输出是</a:t>
            </a:r>
            <a:r>
              <a:rPr kumimoji="1" lang="en-US" altLang="zh-CN" dirty="0"/>
              <a:t>128</a:t>
            </a:r>
            <a:r>
              <a:rPr kumimoji="1" lang="zh-CN" altLang="en-US" dirty="0"/>
              <a:t>位，</a:t>
            </a:r>
            <a:r>
              <a:rPr kumimoji="1" lang="en-US" altLang="zh-CN" dirty="0"/>
              <a:t>SHA-1</a:t>
            </a:r>
            <a:r>
              <a:rPr lang="zh-CN" altLang="en-US" dirty="0"/>
              <a:t>的</a:t>
            </a:r>
            <a:r>
              <a:rPr kumimoji="1" lang="zh-CN" altLang="en-US" dirty="0"/>
              <a:t>输出是</a:t>
            </a:r>
            <a:r>
              <a:rPr kumimoji="1" lang="en-US" altLang="zh-CN" dirty="0"/>
              <a:t>160</a:t>
            </a:r>
            <a:r>
              <a:rPr kumimoji="1" lang="zh-CN" altLang="en-US" dirty="0"/>
              <a:t>位）</a:t>
            </a:r>
            <a:endParaRPr kumimoji="1" lang="en-US" altLang="zh-CN" dirty="0"/>
          </a:p>
          <a:p>
            <a:r>
              <a:rPr kumimoji="1" lang="zh-CN" altLang="en-US" dirty="0"/>
              <a:t>根据输入很容易计算出输出</a:t>
            </a:r>
            <a:endParaRPr kumimoji="1" lang="en-US" altLang="zh-CN" dirty="0"/>
          </a:p>
          <a:p>
            <a:r>
              <a:rPr kumimoji="1" lang="zh-CN" altLang="en-US" dirty="0"/>
              <a:t>根据输出很难计算出输入（几乎不可能）</a:t>
            </a:r>
            <a:endParaRPr kumimoji="1" lang="en-US" altLang="zh-CN" dirty="0"/>
          </a:p>
          <a:p>
            <a:r>
              <a:rPr kumimoji="1" lang="zh-CN" altLang="en-US" dirty="0"/>
              <a:t>两个不同的输入几乎不可能得到相同的输出</a:t>
            </a:r>
            <a:endParaRPr kumimoji="1" lang="en-US" altLang="zh-CN" dirty="0"/>
          </a:p>
          <a:p>
            <a:r>
              <a:rPr kumimoji="1" lang="zh-CN" altLang="en-US"/>
              <a:t>典型哈希算法</a:t>
            </a:r>
            <a:r>
              <a:rPr kumimoji="1" lang="zh-CN" altLang="en-US" dirty="0"/>
              <a:t>：</a:t>
            </a:r>
            <a:r>
              <a:rPr lang="en-US" altLang="zh-CN" dirty="0"/>
              <a:t> SHA(Secure Hash Algorithm)</a:t>
            </a:r>
            <a:r>
              <a:rPr lang="zh-CN" altLang="en-US" dirty="0"/>
              <a:t>系列，</a:t>
            </a:r>
            <a:r>
              <a:rPr lang="en-US" altLang="zh-CN" b="1" dirty="0"/>
              <a:t> </a:t>
            </a:r>
            <a:r>
              <a:rPr lang="en-US" altLang="zh-CN" dirty="0"/>
              <a:t>MD5</a:t>
            </a:r>
            <a:r>
              <a:rPr lang="en-US" altLang="zh-CN" b="1" dirty="0"/>
              <a:t>(</a:t>
            </a:r>
            <a:r>
              <a:rPr lang="en-US" altLang="zh-CN" dirty="0"/>
              <a:t>Message-Digest Algorithm 5)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0103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7D6F9-06C5-71CA-DCB7-A493C441F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数字签名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36B57E-512D-94AF-640C-967FF1E7E83E}"/>
              </a:ext>
            </a:extLst>
          </p:cNvPr>
          <p:cNvSpPr/>
          <p:nvPr/>
        </p:nvSpPr>
        <p:spPr>
          <a:xfrm>
            <a:off x="1443921" y="2853692"/>
            <a:ext cx="2215166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明文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4E0EF8F-57F4-2846-F6D3-CD6C3C52B1E8}"/>
              </a:ext>
            </a:extLst>
          </p:cNvPr>
          <p:cNvSpPr/>
          <p:nvPr/>
        </p:nvSpPr>
        <p:spPr>
          <a:xfrm>
            <a:off x="5029038" y="2836692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digest1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9A09BE6-A859-14AE-C0FD-D892E8FE7B91}"/>
              </a:ext>
            </a:extLst>
          </p:cNvPr>
          <p:cNvSpPr/>
          <p:nvPr/>
        </p:nvSpPr>
        <p:spPr>
          <a:xfrm>
            <a:off x="7636238" y="2847862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密文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1C92056-6ABD-74A8-644E-66F36FD7071A}"/>
              </a:ext>
            </a:extLst>
          </p:cNvPr>
          <p:cNvSpPr/>
          <p:nvPr/>
        </p:nvSpPr>
        <p:spPr>
          <a:xfrm>
            <a:off x="1932879" y="4792134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digest2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9E0145-3E78-6246-DB7B-4A7AEF64ADE4}"/>
              </a:ext>
            </a:extLst>
          </p:cNvPr>
          <p:cNvSpPr/>
          <p:nvPr/>
        </p:nvSpPr>
        <p:spPr>
          <a:xfrm>
            <a:off x="7636238" y="4792134"/>
            <a:ext cx="1237249" cy="692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digest3</a:t>
            </a:r>
            <a:endParaRPr kumimoji="1" lang="zh-CN" altLang="en-US" sz="2400" dirty="0">
              <a:solidFill>
                <a:schemeClr val="tx1"/>
              </a:solidFill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cxnSp>
        <p:nvCxnSpPr>
          <p:cNvPr id="14" name="直线箭头连接符 18">
            <a:extLst>
              <a:ext uri="{FF2B5EF4-FFF2-40B4-BE49-F238E27FC236}">
                <a16:creationId xmlns:a16="http://schemas.microsoft.com/office/drawing/2014/main" id="{F93D7373-E24A-7F53-4F9E-F4C73B7C3A43}"/>
              </a:ext>
            </a:extLst>
          </p:cNvPr>
          <p:cNvCxnSpPr>
            <a:stCxn id="9" idx="3"/>
            <a:endCxn id="10" idx="1"/>
          </p:cNvCxnSpPr>
          <p:nvPr/>
        </p:nvCxnSpPr>
        <p:spPr>
          <a:xfrm flipV="1">
            <a:off x="3659087" y="3182941"/>
            <a:ext cx="1369951" cy="17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线箭头连接符 19">
            <a:extLst>
              <a:ext uri="{FF2B5EF4-FFF2-40B4-BE49-F238E27FC236}">
                <a16:creationId xmlns:a16="http://schemas.microsoft.com/office/drawing/2014/main" id="{183DF73C-3DDB-5A8B-53C4-D99155D9DC9C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>
            <a:off x="2551504" y="3546190"/>
            <a:ext cx="0" cy="12459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线箭头连接符 23">
            <a:extLst>
              <a:ext uri="{FF2B5EF4-FFF2-40B4-BE49-F238E27FC236}">
                <a16:creationId xmlns:a16="http://schemas.microsoft.com/office/drawing/2014/main" id="{DC3F091A-D012-D3D0-A0A5-C3429876B89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6266287" y="3182941"/>
            <a:ext cx="1369951" cy="111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线箭头连接符 26">
            <a:extLst>
              <a:ext uri="{FF2B5EF4-FFF2-40B4-BE49-F238E27FC236}">
                <a16:creationId xmlns:a16="http://schemas.microsoft.com/office/drawing/2014/main" id="{2B22B059-4D19-7BB0-FA80-93FDA3AC0D55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>
            <a:off x="8254863" y="3540360"/>
            <a:ext cx="0" cy="12517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C193AAD4-A7A0-01D4-D5CA-FA894B9665DC}"/>
              </a:ext>
            </a:extLst>
          </p:cNvPr>
          <p:cNvSpPr txBox="1"/>
          <p:nvPr/>
        </p:nvSpPr>
        <p:spPr>
          <a:xfrm>
            <a:off x="3908703" y="2716563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B3ACA89-D99D-C683-D5E9-927008EF0939}"/>
              </a:ext>
            </a:extLst>
          </p:cNvPr>
          <p:cNvSpPr txBox="1"/>
          <p:nvPr/>
        </p:nvSpPr>
        <p:spPr>
          <a:xfrm>
            <a:off x="2559982" y="3944769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hash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F68CB43-EA57-7854-9BEF-CD141635DC46}"/>
              </a:ext>
            </a:extLst>
          </p:cNvPr>
          <p:cNvSpPr txBox="1"/>
          <p:nvPr/>
        </p:nvSpPr>
        <p:spPr>
          <a:xfrm>
            <a:off x="6525646" y="272539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私钥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41D09B2-7825-F5E4-9150-BE03FFA7A6EB}"/>
              </a:ext>
            </a:extLst>
          </p:cNvPr>
          <p:cNvSpPr txBox="1"/>
          <p:nvPr/>
        </p:nvSpPr>
        <p:spPr>
          <a:xfrm>
            <a:off x="8284200" y="390514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公钥</a:t>
            </a:r>
          </a:p>
        </p:txBody>
      </p:sp>
      <p:cxnSp>
        <p:nvCxnSpPr>
          <p:cNvPr id="22" name="直线连接符 35">
            <a:extLst>
              <a:ext uri="{FF2B5EF4-FFF2-40B4-BE49-F238E27FC236}">
                <a16:creationId xmlns:a16="http://schemas.microsoft.com/office/drawing/2014/main" id="{28690965-4585-6769-9E59-8888218FEC38}"/>
              </a:ext>
            </a:extLst>
          </p:cNvPr>
          <p:cNvCxnSpPr>
            <a:cxnSpLocks/>
          </p:cNvCxnSpPr>
          <p:nvPr/>
        </p:nvCxnSpPr>
        <p:spPr>
          <a:xfrm>
            <a:off x="1302255" y="3792863"/>
            <a:ext cx="92700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0B803B88-4988-C2EF-88F8-837DC862A3BC}"/>
              </a:ext>
            </a:extLst>
          </p:cNvPr>
          <p:cNvSpPr txBox="1"/>
          <p:nvPr/>
        </p:nvSpPr>
        <p:spPr>
          <a:xfrm>
            <a:off x="9445909" y="3151089"/>
            <a:ext cx="987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A</a:t>
            </a:r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执行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F84BBC0-8DA4-552D-1072-ABA935E2DB8E}"/>
              </a:ext>
            </a:extLst>
          </p:cNvPr>
          <p:cNvSpPr txBox="1"/>
          <p:nvPr/>
        </p:nvSpPr>
        <p:spPr>
          <a:xfrm>
            <a:off x="9491561" y="4024374"/>
            <a:ext cx="11079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其他节</a:t>
            </a:r>
            <a:endParaRPr kumimoji="1" lang="en-US" altLang="zh-CN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点执行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EA02882-1D25-8078-D78F-91D5C6E23472}"/>
              </a:ext>
            </a:extLst>
          </p:cNvPr>
          <p:cNvSpPr txBox="1"/>
          <p:nvPr/>
        </p:nvSpPr>
        <p:spPr>
          <a:xfrm>
            <a:off x="2152956" y="230712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55D5FD5-BF86-6E96-AF60-91E029230A1F}"/>
              </a:ext>
            </a:extLst>
          </p:cNvPr>
          <p:cNvSpPr txBox="1"/>
          <p:nvPr/>
        </p:nvSpPr>
        <p:spPr>
          <a:xfrm>
            <a:off x="7854752" y="230712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公开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4DE6007-5563-0CDD-8A75-F87FD50B903F}"/>
              </a:ext>
            </a:extLst>
          </p:cNvPr>
          <p:cNvSpPr txBox="1"/>
          <p:nvPr/>
        </p:nvSpPr>
        <p:spPr>
          <a:xfrm>
            <a:off x="5247552" y="4907550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==</a:t>
            </a:r>
            <a:endParaRPr kumimoji="1"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9A1361D-A4DB-81FB-5275-08952FD63CCC}"/>
              </a:ext>
            </a:extLst>
          </p:cNvPr>
          <p:cNvSpPr txBox="1"/>
          <p:nvPr/>
        </p:nvSpPr>
        <p:spPr>
          <a:xfrm>
            <a:off x="7081869" y="55939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29" name="对话气泡: 圆角矩形 28">
            <a:extLst>
              <a:ext uri="{FF2B5EF4-FFF2-40B4-BE49-F238E27FC236}">
                <a16:creationId xmlns:a16="http://schemas.microsoft.com/office/drawing/2014/main" id="{35D261BF-FADD-491A-6B64-DE7079B1FD2D}"/>
              </a:ext>
            </a:extLst>
          </p:cNvPr>
          <p:cNvSpPr/>
          <p:nvPr/>
        </p:nvSpPr>
        <p:spPr>
          <a:xfrm>
            <a:off x="4020307" y="1645502"/>
            <a:ext cx="2017462" cy="692498"/>
          </a:xfrm>
          <a:prstGeom prst="wedgeRoundRectCallout">
            <a:avLst>
              <a:gd name="adj1" fmla="val -32530"/>
              <a:gd name="adj2" fmla="val 96576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把明文变短，再交给非对称加密</a:t>
            </a:r>
          </a:p>
        </p:txBody>
      </p:sp>
    </p:spTree>
    <p:extLst>
      <p:ext uri="{BB962C8B-B14F-4D97-AF65-F5344CB8AC3E}">
        <p14:creationId xmlns:p14="http://schemas.microsoft.com/office/powerpoint/2010/main" val="405290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9" grpId="0"/>
      <p:bldP spid="21" grpId="0"/>
      <p:bldP spid="24" grpId="0"/>
      <p:bldP spid="25" grpId="0"/>
      <p:bldP spid="26" grpId="0"/>
      <p:bldP spid="27" grpId="0"/>
      <p:bldP spid="2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D768D9-D05F-A324-2AAE-B58B3EAC90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证书与</a:t>
            </a:r>
            <a:r>
              <a:rPr lang="en-US" altLang="zh-CN" dirty="0"/>
              <a:t>TLS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6789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大乔乔教育.potx" id="{965AA809-7327-46D6-A478-869C60721E1A}" vid="{161C80D1-EE23-4FDC-A73D-9C9CA00592A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大乔乔教育</Template>
  <TotalTime>1346</TotalTime>
  <Words>1875</Words>
  <Application>Microsoft Office PowerPoint</Application>
  <PresentationFormat>宽屏</PresentationFormat>
  <Paragraphs>296</Paragraphs>
  <Slides>25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5" baseType="lpstr">
      <vt:lpstr>思源黑体 CN</vt:lpstr>
      <vt:lpstr>思源黑体 CN Medium</vt:lpstr>
      <vt:lpstr>Cambria Math</vt:lpstr>
      <vt:lpstr>华文楷体</vt:lpstr>
      <vt:lpstr>思源黑体 CN Normal</vt:lpstr>
      <vt:lpstr>Noto Serif</vt:lpstr>
      <vt:lpstr>Arial</vt:lpstr>
      <vt:lpstr>千图笔锋手写体</vt:lpstr>
      <vt:lpstr>等线</vt:lpstr>
      <vt:lpstr>Office 主题​​</vt:lpstr>
      <vt:lpstr>加密技术与网络安全</vt:lpstr>
      <vt:lpstr>文件加密</vt:lpstr>
      <vt:lpstr>对称加密</vt:lpstr>
      <vt:lpstr>分组加密</vt:lpstr>
      <vt:lpstr>非对称加密</vt:lpstr>
      <vt:lpstr>数字签名</vt:lpstr>
      <vt:lpstr>哈希</vt:lpstr>
      <vt:lpstr>数字签名</vt:lpstr>
      <vt:lpstr>证书与TLS</vt:lpstr>
      <vt:lpstr>数字证书</vt:lpstr>
      <vt:lpstr>数字证书</vt:lpstr>
      <vt:lpstr>数字证书</vt:lpstr>
      <vt:lpstr>数字签名</vt:lpstr>
      <vt:lpstr>PKI体系</vt:lpstr>
      <vt:lpstr>TLS协议</vt:lpstr>
      <vt:lpstr>TLS核心原理</vt:lpstr>
      <vt:lpstr>JWT鉴权</vt:lpstr>
      <vt:lpstr>基于Token的身份认证</vt:lpstr>
      <vt:lpstr>Json Web Token的生成</vt:lpstr>
      <vt:lpstr>Json Web Token的验证</vt:lpstr>
      <vt:lpstr>区块链核心算法</vt:lpstr>
      <vt:lpstr>区块链简介</vt:lpstr>
      <vt:lpstr>记录的生成</vt:lpstr>
      <vt:lpstr>区块的生成</vt:lpstr>
      <vt:lpstr>区块链核心问题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加密与安全</dc:title>
  <dc:creator>张 朝阳</dc:creator>
  <cp:lastModifiedBy>朝阳 张</cp:lastModifiedBy>
  <cp:revision>30</cp:revision>
  <dcterms:created xsi:type="dcterms:W3CDTF">2023-07-17T01:55:37Z</dcterms:created>
  <dcterms:modified xsi:type="dcterms:W3CDTF">2024-01-24T08:58:13Z</dcterms:modified>
</cp:coreProperties>
</file>

<file path=docProps/thumbnail.jpeg>
</file>